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19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11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773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779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92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716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41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5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411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938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E04D5-04D0-4D83-8980-76D16F6EADE3}" type="datetimeFigureOut">
              <a:rPr lang="sk-SK" smtClean="0"/>
              <a:t>24. 3. 2020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2DD0-3D25-4B7A-A3B7-E08C9636D22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5109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Skúšanie mechanických vlastností materiálov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6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971550" lvl="1" indent="-514350">
                  <a:buFont typeface="+mj-lt"/>
                  <a:buAutoNum type="alphaLcParenR" startAt="2"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Medza pevnosti v ťahu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sk-SK" i="1" dirty="0" smtClean="0"/>
                  <a:t>R</a:t>
                </a:r>
                <a:r>
                  <a:rPr lang="sk-SK" i="1" baseline="-25000" dirty="0" smtClean="0"/>
                  <a:t>m</a:t>
                </a:r>
                <a:r>
                  <a:rPr lang="sk-SK" i="1" dirty="0" smtClean="0"/>
                  <a:t> </a:t>
                </a:r>
                <a:r>
                  <a:rPr lang="sk-SK" dirty="0" smtClean="0"/>
                  <a:t>– medza pevnosti [</a:t>
                </a:r>
                <a:r>
                  <a:rPr lang="sk-SK" dirty="0" err="1" smtClean="0"/>
                  <a:t>MPa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err="1" smtClean="0"/>
                  <a:t>F</a:t>
                </a:r>
                <a:r>
                  <a:rPr lang="sk-SK" i="1" baseline="-25000" dirty="0" err="1" smtClean="0"/>
                  <a:t>m</a:t>
                </a:r>
                <a:r>
                  <a:rPr lang="sk-SK" dirty="0" smtClean="0"/>
                  <a:t> – najväčšie zaťaženie [N]</a:t>
                </a:r>
              </a:p>
              <a:p>
                <a:pPr marL="457200" lvl="1" indent="0">
                  <a:buNone/>
                </a:pPr>
                <a:r>
                  <a:rPr lang="sk-SK" dirty="0" smtClean="0"/>
                  <a:t>S</a:t>
                </a:r>
                <a:r>
                  <a:rPr lang="sk-SK" baseline="-25000" dirty="0" smtClean="0"/>
                  <a:t>0</a:t>
                </a:r>
                <a:r>
                  <a:rPr lang="sk-SK" dirty="0" smtClean="0"/>
                  <a:t> – prierezová plocha pred skúškou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971550" lvl="1" indent="-514350">
                  <a:buFont typeface="+mj-lt"/>
                  <a:buAutoNum type="alphaLcParenR" startAt="3"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Ťažnosť - predĺženie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𝐴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k-SK" b="0" i="1" smtClean="0">
                          <a:latin typeface="Cambria Math"/>
                        </a:rPr>
                        <m:t>.100</m:t>
                      </m:r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sk-SK" i="1" dirty="0" smtClean="0"/>
                  <a:t>A </a:t>
                </a:r>
                <a:r>
                  <a:rPr lang="sk-SK" dirty="0" smtClean="0"/>
                  <a:t>– ťažnosť[%]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L</a:t>
                </a:r>
                <a:r>
                  <a:rPr lang="sk-SK" i="1" baseline="-25000" dirty="0" smtClean="0"/>
                  <a:t>u</a:t>
                </a:r>
                <a:r>
                  <a:rPr lang="sk-SK" dirty="0" smtClean="0"/>
                  <a:t> – konečná meraná dĺžka skúšobnej tyče [mm]</a:t>
                </a:r>
              </a:p>
              <a:p>
                <a:pPr marL="457200" lvl="1" indent="0">
                  <a:buNone/>
                </a:pPr>
                <a:r>
                  <a:rPr lang="sk-SK" dirty="0"/>
                  <a:t>L</a:t>
                </a:r>
                <a:r>
                  <a:rPr lang="sk-SK" baseline="-25000" dirty="0" smtClean="0"/>
                  <a:t>0</a:t>
                </a:r>
                <a:r>
                  <a:rPr lang="sk-SK" dirty="0" smtClean="0"/>
                  <a:t> – začiatočná meraná dĺžka skúšobnej tyče [mm]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1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971550" lvl="1" indent="-514350">
                  <a:buFont typeface="+mj-lt"/>
                  <a:buAutoNum type="alphaLcParenR" startAt="4"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Kontrakcia - zúženie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b="0" i="1" smtClean="0">
                          <a:latin typeface="Cambria Math"/>
                        </a:rPr>
                        <m:t>𝑍</m:t>
                      </m:r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sk-SK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sk-SK" b="0" i="1" smtClean="0">
                          <a:latin typeface="Cambria Math"/>
                        </a:rPr>
                        <m:t>.100</m:t>
                      </m:r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sk-SK" i="1" dirty="0" smtClean="0"/>
                  <a:t>Z </a:t>
                </a:r>
                <a:r>
                  <a:rPr lang="sk-SK" dirty="0" smtClean="0"/>
                  <a:t>– ťažnosť[%]</a:t>
                </a:r>
              </a:p>
              <a:p>
                <a:pPr marL="457200" lvl="1" indent="0">
                  <a:buNone/>
                </a:pPr>
                <a:r>
                  <a:rPr lang="sk-SK" i="1" dirty="0" err="1" smtClean="0"/>
                  <a:t>S</a:t>
                </a:r>
                <a:r>
                  <a:rPr lang="sk-SK" i="1" baseline="-25000" dirty="0" err="1" smtClean="0"/>
                  <a:t>u</a:t>
                </a:r>
                <a:r>
                  <a:rPr lang="sk-SK" dirty="0" smtClean="0"/>
                  <a:t> – konečná plocha priečneho prierezu skúšobnej tyče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dirty="0" smtClean="0"/>
                  <a:t>S</a:t>
                </a:r>
                <a:r>
                  <a:rPr lang="sk-SK" baseline="-25000" dirty="0" smtClean="0"/>
                  <a:t>0</a:t>
                </a:r>
                <a:r>
                  <a:rPr lang="sk-SK" dirty="0" smtClean="0"/>
                  <a:t> – začiatočná plocha priečneho prierezu skúšobnej tyče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63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6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Ťahový diagram</a:t>
            </a:r>
          </a:p>
          <a:p>
            <a:endParaRPr lang="sk-SK" i="1" u="sng" dirty="0"/>
          </a:p>
        </p:txBody>
      </p:sp>
      <p:pic>
        <p:nvPicPr>
          <p:cNvPr id="4" name="Obrázok 3" descr="C:\Users\Iveta\AppData\Local\Microsoft\Windows\Temporary Internet Files\Content.Word\skusky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4" t="1606" r="7618" b="61676"/>
          <a:stretch/>
        </p:blipFill>
        <p:spPr bwMode="auto">
          <a:xfrm>
            <a:off x="1763688" y="2132856"/>
            <a:ext cx="5616624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0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Skúšobné stroje</a:t>
            </a:r>
          </a:p>
          <a:p>
            <a:pPr lvl="1"/>
            <a:r>
              <a:rPr lang="sk-SK" dirty="0" smtClean="0"/>
              <a:t>Univerzálne skúšobné stroje</a:t>
            </a:r>
          </a:p>
          <a:p>
            <a:pPr lvl="1"/>
            <a:r>
              <a:rPr lang="sk-SK" dirty="0" smtClean="0"/>
              <a:t>Jednoúčelové stroje</a:t>
            </a:r>
          </a:p>
        </p:txBody>
      </p:sp>
    </p:spTree>
    <p:extLst>
      <p:ext uri="{BB962C8B-B14F-4D97-AF65-F5344CB8AC3E}">
        <p14:creationId xmlns:p14="http://schemas.microsoft.com/office/powerpoint/2010/main" val="6522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Skúšobný stroj</a:t>
            </a:r>
            <a:endParaRPr lang="sk-SK" i="1" u="sng" dirty="0"/>
          </a:p>
        </p:txBody>
      </p:sp>
      <p:pic>
        <p:nvPicPr>
          <p:cNvPr id="4" name="Obrázok 3" descr="C:\Users\Iveta\AppData\Local\Microsoft\Windows\Temporary Internet Files\Content.Word\skusk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t="30276" r="57461" b="24312"/>
          <a:stretch/>
        </p:blipFill>
        <p:spPr bwMode="auto">
          <a:xfrm>
            <a:off x="3419872" y="1916832"/>
            <a:ext cx="4187761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57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tlakom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Podstata skúšky </a:t>
            </a:r>
            <a:r>
              <a:rPr lang="sk-SK" dirty="0" smtClean="0"/>
              <a:t>– zaťažovanie skúšobného telesa tlakom, rovnomerne stúpajúcou silou až do hranice pevnosti v tlaku</a:t>
            </a:r>
          </a:p>
          <a:p>
            <a:r>
              <a:rPr lang="sk-SK" i="1" u="sng" dirty="0" smtClean="0"/>
              <a:t>Skúšobné telesá </a:t>
            </a:r>
            <a:r>
              <a:rPr lang="sk-SK" dirty="0" smtClean="0"/>
              <a:t>– tvar valčekov s priemerom 10 až 30 mm, výška valčekov pri  hrubých skúškach je d</a:t>
            </a:r>
            <a:r>
              <a:rPr lang="sk-SK" baseline="-25000" dirty="0" smtClean="0"/>
              <a:t>0</a:t>
            </a:r>
            <a:r>
              <a:rPr lang="sk-SK" dirty="0" smtClean="0"/>
              <a:t>, pri presných (2,5 až 3)d</a:t>
            </a:r>
            <a:r>
              <a:rPr lang="sk-SK" baseline="-25000" dirty="0" smtClean="0"/>
              <a:t>0</a:t>
            </a:r>
            <a:endParaRPr lang="sk-SK" baseline="-25000" dirty="0"/>
          </a:p>
        </p:txBody>
      </p:sp>
    </p:spTree>
    <p:extLst>
      <p:ext uri="{BB962C8B-B14F-4D97-AF65-F5344CB8AC3E}">
        <p14:creationId xmlns:p14="http://schemas.microsoft.com/office/powerpoint/2010/main" val="40502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tlakom</a:t>
            </a:r>
            <a:endParaRPr lang="sk-SK" dirty="0"/>
          </a:p>
        </p:txBody>
      </p:sp>
      <p:pic>
        <p:nvPicPr>
          <p:cNvPr id="4" name="Zástupný symbol obsahu 3" descr="C:\Users\Iveta\AppData\Local\Microsoft\Windows\Temporary Internet Files\Content.Word\skusky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10321" r="53322" b="61010"/>
          <a:stretch/>
        </p:blipFill>
        <p:spPr bwMode="auto">
          <a:xfrm>
            <a:off x="971600" y="1628801"/>
            <a:ext cx="7560840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46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tlakom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457200" lvl="1" indent="0">
                  <a:buNone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Medza pevnosti v tlaku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sk-SK" i="1" dirty="0" smtClean="0"/>
                  <a:t>R</a:t>
                </a:r>
                <a:r>
                  <a:rPr lang="sk-SK" i="1" baseline="-25000" dirty="0" smtClean="0"/>
                  <a:t>m</a:t>
                </a:r>
                <a:r>
                  <a:rPr lang="sk-SK" i="1" dirty="0" smtClean="0"/>
                  <a:t> </a:t>
                </a:r>
                <a:r>
                  <a:rPr lang="sk-SK" dirty="0" smtClean="0"/>
                  <a:t>– medza pevnosti [</a:t>
                </a:r>
                <a:r>
                  <a:rPr lang="sk-SK" dirty="0" err="1" smtClean="0"/>
                  <a:t>MPa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err="1" smtClean="0"/>
                  <a:t>F</a:t>
                </a:r>
                <a:r>
                  <a:rPr lang="sk-SK" i="1" baseline="-25000" dirty="0" err="1" smtClean="0"/>
                  <a:t>m</a:t>
                </a:r>
                <a:r>
                  <a:rPr lang="sk-SK" dirty="0" smtClean="0"/>
                  <a:t> – najväčšie zaťaženie [N]</a:t>
                </a:r>
              </a:p>
              <a:p>
                <a:pPr marL="457200" lvl="1" indent="0">
                  <a:buNone/>
                </a:pPr>
                <a:r>
                  <a:rPr lang="sk-SK" dirty="0" smtClean="0"/>
                  <a:t>S</a:t>
                </a:r>
                <a:r>
                  <a:rPr lang="sk-SK" baseline="-25000" dirty="0" smtClean="0"/>
                  <a:t>0</a:t>
                </a:r>
                <a:r>
                  <a:rPr lang="sk-SK" dirty="0" smtClean="0"/>
                  <a:t> – prierezová plocha pred skúškou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1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ohybom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Podstata skúšky </a:t>
            </a:r>
            <a:r>
              <a:rPr lang="sk-SK" dirty="0" smtClean="0"/>
              <a:t>– zaťažovanie skúšobného telesa rovnomerne stúpajúcou silou až do porušenia alebo do predpísaného priehybu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55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Skúšobné metódy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u="sng" dirty="0" smtClean="0">
                <a:solidFill>
                  <a:srgbClr val="FF0000"/>
                </a:solidFill>
              </a:rPr>
              <a:t>Priame</a:t>
            </a:r>
            <a:r>
              <a:rPr lang="sk-SK" dirty="0" smtClean="0"/>
              <a:t> – hotové súčiastky a konštrukcie za rovnakých podmienok v akých budú pracovať</a:t>
            </a:r>
          </a:p>
          <a:p>
            <a:pPr marL="514350" indent="-514350">
              <a:buFont typeface="+mj-lt"/>
              <a:buAutoNum type="arabicPeriod"/>
            </a:pPr>
            <a:r>
              <a:rPr lang="sk-SK" u="sng" dirty="0" smtClean="0">
                <a:solidFill>
                  <a:srgbClr val="FF0000"/>
                </a:solidFill>
              </a:rPr>
              <a:t>Nepriame</a:t>
            </a:r>
            <a:r>
              <a:rPr lang="sk-SK" dirty="0" smtClean="0"/>
              <a:t> – normalizované vzorky skúšaného materiálu predpísaným spôsobom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06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ohybom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457200" lvl="1" indent="0">
                  <a:buNone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Medza pevnosti v ohybe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𝑚𝑜</m:t>
                          </m:r>
                        </m:sub>
                      </m:sSub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sk-SK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sk-SK" b="0" i="1" smtClean="0">
                              <a:latin typeface="Cambria Math"/>
                            </a:rPr>
                            <m:t>.</m:t>
                          </m:r>
                          <m:r>
                            <a:rPr lang="sk-SK" b="0" i="1" smtClean="0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sk-SK" b="0" i="1" smtClean="0">
                              <a:latin typeface="Cambria Math"/>
                            </a:rPr>
                            <m:t>4.</m:t>
                          </m:r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el-GR" i="1" dirty="0" smtClean="0">
                    <a:latin typeface="Calibri"/>
                  </a:rPr>
                  <a:t>σ</a:t>
                </a:r>
                <a:r>
                  <a:rPr lang="sk-SK" i="1" baseline="-25000" dirty="0" err="1" smtClean="0"/>
                  <a:t>mo</a:t>
                </a:r>
                <a:r>
                  <a:rPr lang="sk-SK" i="1" dirty="0" smtClean="0"/>
                  <a:t> </a:t>
                </a:r>
                <a:r>
                  <a:rPr lang="sk-SK" dirty="0" smtClean="0"/>
                  <a:t>– medza pevnosti  v ohybe [</a:t>
                </a:r>
                <a:r>
                  <a:rPr lang="sk-SK" dirty="0" err="1" smtClean="0"/>
                  <a:t>MPa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F</a:t>
                </a:r>
                <a:r>
                  <a:rPr lang="sk-SK" dirty="0" smtClean="0"/>
                  <a:t> – najväčšie zaťaženie [N]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l</a:t>
                </a:r>
                <a:r>
                  <a:rPr lang="sk-SK" dirty="0" smtClean="0"/>
                  <a:t> – vzdialenosť medzi podperami [mm]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W</a:t>
                </a:r>
                <a:r>
                  <a:rPr lang="sk-SK" i="1" baseline="-25000" dirty="0" smtClean="0"/>
                  <a:t>o</a:t>
                </a:r>
                <a:r>
                  <a:rPr lang="sk-SK" dirty="0" smtClean="0"/>
                  <a:t> – modul prierezu v ohybe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4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ohybom</a:t>
            </a:r>
            <a:endParaRPr lang="sk-SK" dirty="0"/>
          </a:p>
        </p:txBody>
      </p:sp>
      <p:pic>
        <p:nvPicPr>
          <p:cNvPr id="4" name="Zástupný symbol obsahu 3" descr="C:\Users\Iveta\AppData\Local\Microsoft\Windows\Temporary Internet Files\Content.Word\skusky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9" t="32129" r="11593" b="42433"/>
          <a:stretch/>
        </p:blipFill>
        <p:spPr bwMode="auto">
          <a:xfrm rot="178228">
            <a:off x="827584" y="1412776"/>
            <a:ext cx="7848872" cy="4697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42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strihom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Podstata skúšky </a:t>
            </a:r>
            <a:r>
              <a:rPr lang="sk-SK" dirty="0" smtClean="0"/>
              <a:t>– zaťažovanie skúšobného telesa rovnomerne stúpajúcou silou, ktorá vyvodí namáhanie strihom, až do porušenia telesa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93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strihom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457200" lvl="1" indent="0">
                  <a:buNone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Medza pevnosti </a:t>
                </a:r>
                <a:r>
                  <a:rPr lang="sk-SK" i="1" smtClean="0">
                    <a:solidFill>
                      <a:srgbClr val="FF0000"/>
                    </a:solidFill>
                  </a:rPr>
                  <a:t>v strihu</a:t>
                </a:r>
                <a:endParaRPr lang="sk-SK" i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𝑚𝑠</m:t>
                          </m:r>
                        </m:sub>
                      </m:sSub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el-GR" i="1" dirty="0" smtClean="0">
                    <a:latin typeface="Calibri"/>
                  </a:rPr>
                  <a:t>σ</a:t>
                </a:r>
                <a:r>
                  <a:rPr lang="sk-SK" i="1" baseline="-25000" dirty="0" err="1" smtClean="0"/>
                  <a:t>ms</a:t>
                </a:r>
                <a:r>
                  <a:rPr lang="sk-SK" i="1" dirty="0" smtClean="0"/>
                  <a:t> </a:t>
                </a:r>
                <a:r>
                  <a:rPr lang="sk-SK" dirty="0" smtClean="0"/>
                  <a:t>– medza pevnosti  v strihu [</a:t>
                </a:r>
                <a:r>
                  <a:rPr lang="sk-SK" dirty="0" err="1" smtClean="0"/>
                  <a:t>MPa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F</a:t>
                </a:r>
                <a:r>
                  <a:rPr lang="sk-SK" i="1" baseline="-25000" dirty="0" smtClean="0"/>
                  <a:t>max</a:t>
                </a:r>
                <a:r>
                  <a:rPr lang="sk-SK" dirty="0" smtClean="0"/>
                  <a:t> – najväčšie zaťaženie [N]</a:t>
                </a:r>
              </a:p>
              <a:p>
                <a:pPr marL="457200" lvl="1" indent="0">
                  <a:buNone/>
                </a:pPr>
                <a:r>
                  <a:rPr lang="sk-SK" dirty="0" smtClean="0"/>
                  <a:t>S</a:t>
                </a:r>
                <a:r>
                  <a:rPr lang="sk-SK" baseline="-25000" dirty="0" smtClean="0"/>
                  <a:t>0</a:t>
                </a:r>
                <a:r>
                  <a:rPr lang="sk-SK" dirty="0" smtClean="0"/>
                  <a:t> – súčet plôch prierezov namáhaných strihom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6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strihom</a:t>
            </a:r>
            <a:endParaRPr lang="sk-SK" dirty="0"/>
          </a:p>
        </p:txBody>
      </p:sp>
      <p:pic>
        <p:nvPicPr>
          <p:cNvPr id="4" name="Zástupný symbol obsahu 3" descr="C:\Users\Iveta\AppData\Local\Microsoft\Windows\Temporary Internet Files\Content.Word\skusky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t="40138" r="56302" b="40826"/>
          <a:stretch/>
        </p:blipFill>
        <p:spPr bwMode="auto">
          <a:xfrm>
            <a:off x="1691680" y="1196752"/>
            <a:ext cx="5616624" cy="4752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630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krutom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Podstata skúšky </a:t>
            </a:r>
            <a:r>
              <a:rPr lang="sk-SK" dirty="0" smtClean="0"/>
              <a:t>– zaťažovanie skúšobného telesa rovnomerne stúpajúcim krútiacim momentom až do porušenia telesa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12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krutom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457200" lvl="1" indent="0">
                  <a:buNone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Medza pevnosti v </a:t>
                </a:r>
                <a:r>
                  <a:rPr lang="sk-SK" i="1" dirty="0" err="1" smtClean="0">
                    <a:solidFill>
                      <a:srgbClr val="FF0000"/>
                    </a:solidFill>
                  </a:rPr>
                  <a:t>krute</a:t>
                </a:r>
                <a:endParaRPr lang="sk-SK" i="1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𝑝𝑘</m:t>
                          </m:r>
                        </m:sub>
                      </m:sSub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el-GR" i="1" dirty="0" smtClean="0">
                    <a:latin typeface="Calibri"/>
                  </a:rPr>
                  <a:t>τ</a:t>
                </a:r>
                <a:r>
                  <a:rPr lang="sk-SK" i="1" baseline="-25000" dirty="0" err="1" smtClean="0"/>
                  <a:t>pk</a:t>
                </a:r>
                <a:r>
                  <a:rPr lang="sk-SK" i="1" dirty="0" smtClean="0"/>
                  <a:t> </a:t>
                </a:r>
                <a:r>
                  <a:rPr lang="sk-SK" dirty="0" smtClean="0"/>
                  <a:t>– medza pevnosti  v </a:t>
                </a:r>
                <a:r>
                  <a:rPr lang="sk-SK" dirty="0" err="1" smtClean="0"/>
                  <a:t>krute</a:t>
                </a:r>
                <a:r>
                  <a:rPr lang="sk-SK" dirty="0" smtClean="0"/>
                  <a:t> [</a:t>
                </a:r>
                <a:r>
                  <a:rPr lang="sk-SK" dirty="0" err="1" smtClean="0"/>
                  <a:t>MPa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M</a:t>
                </a:r>
                <a:r>
                  <a:rPr lang="sk-SK" i="1" baseline="-25000" dirty="0" smtClean="0"/>
                  <a:t>k</a:t>
                </a:r>
                <a:r>
                  <a:rPr lang="sk-SK" i="1" dirty="0" smtClean="0"/>
                  <a:t> – najväčší krútiaci moment </a:t>
                </a:r>
                <a:r>
                  <a:rPr lang="sk-SK" dirty="0" smtClean="0"/>
                  <a:t>[</a:t>
                </a:r>
                <a:r>
                  <a:rPr lang="sk-SK" dirty="0" err="1" smtClean="0"/>
                  <a:t>N.mm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W</a:t>
                </a:r>
                <a:r>
                  <a:rPr lang="sk-SK" i="1" baseline="-25000" dirty="0" smtClean="0"/>
                  <a:t>K</a:t>
                </a:r>
                <a:r>
                  <a:rPr lang="sk-SK" dirty="0" smtClean="0"/>
                  <a:t> – modul prierezu v </a:t>
                </a:r>
                <a:r>
                  <a:rPr lang="sk-SK" dirty="0" err="1" smtClean="0"/>
                  <a:t>krute</a:t>
                </a:r>
                <a:r>
                  <a:rPr lang="sk-SK" dirty="0" smtClean="0"/>
                  <a:t>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krutom</a:t>
            </a:r>
            <a:endParaRPr lang="sk-SK" dirty="0"/>
          </a:p>
        </p:txBody>
      </p:sp>
      <p:pic>
        <p:nvPicPr>
          <p:cNvPr id="4" name="Zástupný symbol obsahu 3" descr="C:\Users\Iveta\AppData\Local\Microsoft\Windows\Temporary Internet Files\Content.Word\skusky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40138" r="72953" b="40826"/>
          <a:stretch/>
        </p:blipFill>
        <p:spPr bwMode="auto">
          <a:xfrm>
            <a:off x="1259632" y="1484784"/>
            <a:ext cx="6840760" cy="424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40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skúšok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u="sng" dirty="0" smtClean="0">
                <a:solidFill>
                  <a:srgbClr val="FF0000"/>
                </a:solidFill>
              </a:rPr>
              <a:t>Statické</a:t>
            </a:r>
            <a:r>
              <a:rPr lang="sk-SK" dirty="0" smtClean="0"/>
              <a:t> – sila na skúšaný predmet sa pokojne a rovnomerne zvyšuje až do porušenia objektu</a:t>
            </a:r>
          </a:p>
          <a:p>
            <a:pPr marL="514350" indent="-514350">
              <a:buFont typeface="+mj-lt"/>
              <a:buAutoNum type="arabicPeriod"/>
            </a:pPr>
            <a:r>
              <a:rPr lang="sk-SK" u="sng" dirty="0" smtClean="0">
                <a:solidFill>
                  <a:srgbClr val="FF0000"/>
                </a:solidFill>
              </a:rPr>
              <a:t>Dynamické</a:t>
            </a:r>
            <a:r>
              <a:rPr lang="sk-SK" dirty="0" smtClean="0"/>
              <a:t> – sila pôsobí na predmet rýchlo a nerovnomerne sa mení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355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dynamických skúšok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u="sng" dirty="0" smtClean="0">
                <a:solidFill>
                  <a:srgbClr val="00B0F0"/>
                </a:solidFill>
              </a:rPr>
              <a:t>Cyklické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smtClean="0"/>
              <a:t>– zaťažujúca sila sa rovnomerne mení a má sínusový priebeh</a:t>
            </a:r>
          </a:p>
          <a:p>
            <a:pPr marL="514350" indent="-514350">
              <a:buFont typeface="+mj-lt"/>
              <a:buAutoNum type="arabicPeriod"/>
            </a:pPr>
            <a:r>
              <a:rPr lang="sk-SK" u="sng" dirty="0" smtClean="0">
                <a:solidFill>
                  <a:srgbClr val="00B0F0"/>
                </a:solidFill>
              </a:rPr>
              <a:t>Nárazové</a:t>
            </a:r>
            <a:r>
              <a:rPr lang="sk-SK" dirty="0" smtClean="0"/>
              <a:t>- sila pôsobí na predmet rýchlo, nárazom cudzieho telesa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406273" cy="49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2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Druhy statických skúšok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Ťahom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Tlakom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Ohybom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Krutom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Strihom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1137"/>
            <a:ext cx="36290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2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Podstata skúšky </a:t>
            </a:r>
            <a:r>
              <a:rPr lang="sk-SK" dirty="0" smtClean="0"/>
              <a:t>– zaťažovanie skúšobného telesa pri stanovenej rýchlosti deformácie, spravidla až do jeho rozrušenia</a:t>
            </a:r>
          </a:p>
          <a:p>
            <a:r>
              <a:rPr lang="sk-SK" i="1" u="sng" dirty="0" smtClean="0"/>
              <a:t>Skúšobné telesá </a:t>
            </a:r>
            <a:r>
              <a:rPr lang="sk-SK" dirty="0" smtClean="0"/>
              <a:t>– tyče normalizovaných rozmerov kruhového, štvorcového alebo obdĺžnikového prierezu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7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u="sng" dirty="0" smtClean="0"/>
              <a:t>Skúšobné telesá</a:t>
            </a:r>
          </a:p>
          <a:p>
            <a:pPr lvl="1"/>
            <a:r>
              <a:rPr lang="sk-SK" dirty="0" smtClean="0"/>
              <a:t>Valcové tyče priemeru 3 mm a viac</a:t>
            </a:r>
          </a:p>
          <a:p>
            <a:pPr lvl="1"/>
            <a:r>
              <a:rPr lang="sk-SK" dirty="0" smtClean="0"/>
              <a:t>Ploché tyče hrúbky 0,5 mm a viac</a:t>
            </a:r>
          </a:p>
          <a:p>
            <a:pPr lvl="1"/>
            <a:endParaRPr lang="sk-SK" dirty="0"/>
          </a:p>
          <a:p>
            <a:pPr lvl="1"/>
            <a:r>
              <a:rPr lang="sk-SK" dirty="0" smtClean="0"/>
              <a:t>Krátke tyče s dĺžkou L</a:t>
            </a:r>
            <a:r>
              <a:rPr lang="sk-SK" baseline="-25000" dirty="0" smtClean="0"/>
              <a:t>0</a:t>
            </a:r>
            <a:r>
              <a:rPr lang="sk-SK" dirty="0" smtClean="0"/>
              <a:t> = 5,65 . S</a:t>
            </a:r>
            <a:r>
              <a:rPr lang="sk-SK" baseline="-25000" dirty="0" smtClean="0"/>
              <a:t>0</a:t>
            </a:r>
          </a:p>
          <a:p>
            <a:pPr lvl="1"/>
            <a:r>
              <a:rPr lang="sk-SK" dirty="0" smtClean="0"/>
              <a:t>Dlhé tyče s dĺžkou L</a:t>
            </a:r>
            <a:r>
              <a:rPr lang="sk-SK" baseline="-25000" dirty="0" smtClean="0"/>
              <a:t>0</a:t>
            </a:r>
            <a:r>
              <a:rPr lang="sk-SK" dirty="0" smtClean="0"/>
              <a:t> = 11,3 . S</a:t>
            </a:r>
            <a:r>
              <a:rPr lang="sk-SK" baseline="-25000" dirty="0" smtClean="0"/>
              <a:t>0</a:t>
            </a:r>
            <a:endParaRPr lang="sk-SK" baseline="-25000" dirty="0"/>
          </a:p>
        </p:txBody>
      </p:sp>
    </p:spTree>
    <p:extLst>
      <p:ext uri="{BB962C8B-B14F-4D97-AF65-F5344CB8AC3E}">
        <p14:creationId xmlns:p14="http://schemas.microsoft.com/office/powerpoint/2010/main" val="17321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p:pic>
        <p:nvPicPr>
          <p:cNvPr id="4" name="Zástupný symbol obsahu 3" descr="C:\Users\Iveta\AppData\Local\Microsoft\Windows\Temporary Internet Files\Content.Word\skusky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4" t="35112" r="13250" b="40138"/>
          <a:stretch/>
        </p:blipFill>
        <p:spPr bwMode="auto">
          <a:xfrm>
            <a:off x="971600" y="1484784"/>
            <a:ext cx="6840760" cy="4608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59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Statická skúška ťahom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k-SK" i="1" u="sng" dirty="0" smtClean="0"/>
                  <a:t>Vyhodnotenie skúšky</a:t>
                </a:r>
              </a:p>
              <a:p>
                <a:pPr marL="971550" lvl="1" indent="-514350">
                  <a:buFont typeface="+mj-lt"/>
                  <a:buAutoNum type="alphaLcParenR"/>
                </a:pPr>
                <a:r>
                  <a:rPr lang="sk-SK" i="1" dirty="0" smtClean="0">
                    <a:solidFill>
                      <a:srgbClr val="FF0000"/>
                    </a:solidFill>
                  </a:rPr>
                  <a:t>Medza </a:t>
                </a:r>
                <a:r>
                  <a:rPr lang="sk-SK" i="1" dirty="0" err="1" smtClean="0">
                    <a:solidFill>
                      <a:srgbClr val="FF0000"/>
                    </a:solidFill>
                  </a:rPr>
                  <a:t>klzu</a:t>
                </a:r>
                <a:r>
                  <a:rPr lang="sk-SK" i="1" dirty="0" smtClean="0">
                    <a:solidFill>
                      <a:srgbClr val="FF0000"/>
                    </a:solidFill>
                  </a:rPr>
                  <a:t> v ťahu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k-SK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sk-SK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sk-S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sk-SK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k-SK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sk-SK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sk-SK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sk-SK" i="1" dirty="0" smtClean="0"/>
              </a:p>
              <a:p>
                <a:pPr marL="457200" lvl="1" indent="0">
                  <a:buNone/>
                </a:pPr>
                <a:r>
                  <a:rPr lang="sk-SK" i="1" dirty="0" err="1" smtClean="0"/>
                  <a:t>R</a:t>
                </a:r>
                <a:r>
                  <a:rPr lang="sk-SK" i="1" baseline="-25000" dirty="0" err="1" smtClean="0"/>
                  <a:t>e</a:t>
                </a:r>
                <a:r>
                  <a:rPr lang="sk-SK" i="1" dirty="0" smtClean="0"/>
                  <a:t> </a:t>
                </a:r>
                <a:r>
                  <a:rPr lang="sk-SK" dirty="0" smtClean="0"/>
                  <a:t>– medza </a:t>
                </a:r>
                <a:r>
                  <a:rPr lang="sk-SK" dirty="0" err="1" smtClean="0"/>
                  <a:t>klzu</a:t>
                </a:r>
                <a:r>
                  <a:rPr lang="sk-SK" dirty="0" smtClean="0"/>
                  <a:t> [</a:t>
                </a:r>
                <a:r>
                  <a:rPr lang="sk-SK" dirty="0" err="1" smtClean="0"/>
                  <a:t>MPa</a:t>
                </a:r>
                <a:r>
                  <a:rPr lang="sk-SK" dirty="0" smtClean="0"/>
                  <a:t>]</a:t>
                </a:r>
              </a:p>
              <a:p>
                <a:pPr marL="457200" lvl="1" indent="0">
                  <a:buNone/>
                </a:pPr>
                <a:r>
                  <a:rPr lang="sk-SK" i="1" dirty="0" smtClean="0"/>
                  <a:t>F</a:t>
                </a:r>
                <a:r>
                  <a:rPr lang="sk-SK" i="1" baseline="-25000" dirty="0" smtClean="0"/>
                  <a:t>e</a:t>
                </a:r>
                <a:r>
                  <a:rPr lang="sk-SK" dirty="0" smtClean="0"/>
                  <a:t> – sila [N]</a:t>
                </a:r>
              </a:p>
              <a:p>
                <a:pPr marL="457200" lvl="1" indent="0">
                  <a:buNone/>
                </a:pPr>
                <a:r>
                  <a:rPr lang="sk-SK" dirty="0" smtClean="0"/>
                  <a:t>S</a:t>
                </a:r>
                <a:r>
                  <a:rPr lang="sk-SK" baseline="-25000" dirty="0" smtClean="0"/>
                  <a:t>0</a:t>
                </a:r>
                <a:r>
                  <a:rPr lang="sk-SK" dirty="0" smtClean="0"/>
                  <a:t> – prierezová plocha pred skúškou [mm</a:t>
                </a:r>
                <a:r>
                  <a:rPr lang="sk-SK" baseline="30000" dirty="0" smtClean="0"/>
                  <a:t>2</a:t>
                </a:r>
                <a:r>
                  <a:rPr lang="sk-SK" dirty="0" smtClean="0"/>
                  <a:t>]</a:t>
                </a:r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4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684</Words>
  <Application>Microsoft Office PowerPoint</Application>
  <PresentationFormat>Prezentácia na obrazovke (4:3)</PresentationFormat>
  <Paragraphs>105</Paragraphs>
  <Slides>27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Motív Office</vt:lpstr>
      <vt:lpstr>Skúšanie mechanických vlastností materiálov</vt:lpstr>
      <vt:lpstr>Skúšobné metódy</vt:lpstr>
      <vt:lpstr>Druhy skúšok</vt:lpstr>
      <vt:lpstr>Druhy dynamických skúšok</vt:lpstr>
      <vt:lpstr>Druhy statických skúšok</vt:lpstr>
      <vt:lpstr>Statická skúška ťahom</vt:lpstr>
      <vt:lpstr>Statická skúška ťahom</vt:lpstr>
      <vt:lpstr>Statická skúška ťahom</vt:lpstr>
      <vt:lpstr>Statická skúška ťahom</vt:lpstr>
      <vt:lpstr>Statická skúška ťahom</vt:lpstr>
      <vt:lpstr>Statická skúška ťahom</vt:lpstr>
      <vt:lpstr>Statická skúška ťahom</vt:lpstr>
      <vt:lpstr>Statická skúška ťahom</vt:lpstr>
      <vt:lpstr>Statická skúška ťahom</vt:lpstr>
      <vt:lpstr>Statická skúška ťahom</vt:lpstr>
      <vt:lpstr>Statická skúška tlakom</vt:lpstr>
      <vt:lpstr>Statická skúška tlakom</vt:lpstr>
      <vt:lpstr>Statická skúška tlakom</vt:lpstr>
      <vt:lpstr>Statická skúška ohybom</vt:lpstr>
      <vt:lpstr>Statická skúška ohybom</vt:lpstr>
      <vt:lpstr>Statická skúška ohybom</vt:lpstr>
      <vt:lpstr>Statická skúška strihom</vt:lpstr>
      <vt:lpstr>Statická skúška strihom</vt:lpstr>
      <vt:lpstr>Statická skúška strihom</vt:lpstr>
      <vt:lpstr>Statická skúška krutom</vt:lpstr>
      <vt:lpstr>Statická skúška krutom</vt:lpstr>
      <vt:lpstr>Statická skúška krutom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Skúšanie mechanických vlastností materiálov</dc:title>
  <dc:creator>Iveta</dc:creator>
  <cp:lastModifiedBy>Uzivatel</cp:lastModifiedBy>
  <cp:revision>18</cp:revision>
  <dcterms:created xsi:type="dcterms:W3CDTF">2018-03-04T15:32:20Z</dcterms:created>
  <dcterms:modified xsi:type="dcterms:W3CDTF">2020-03-24T12:29:23Z</dcterms:modified>
</cp:coreProperties>
</file>