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7" r:id="rId3"/>
    <p:sldId id="256" r:id="rId4"/>
    <p:sldId id="257" r:id="rId5"/>
    <p:sldId id="272" r:id="rId6"/>
    <p:sldId id="279" r:id="rId7"/>
    <p:sldId id="280" r:id="rId8"/>
    <p:sldId id="273" r:id="rId9"/>
    <p:sldId id="258" r:id="rId10"/>
    <p:sldId id="281" r:id="rId11"/>
    <p:sldId id="278" r:id="rId12"/>
    <p:sldId id="259" r:id="rId13"/>
    <p:sldId id="282" r:id="rId14"/>
    <p:sldId id="285" r:id="rId15"/>
    <p:sldId id="286" r:id="rId16"/>
    <p:sldId id="287" r:id="rId17"/>
    <p:sldId id="288" r:id="rId18"/>
    <p:sldId id="289" r:id="rId19"/>
    <p:sldId id="290" r:id="rId20"/>
  </p:sldIdLst>
  <p:sldSz cx="9144000" cy="6858000" type="screen4x3"/>
  <p:notesSz cx="6850063" cy="99822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86" autoAdjust="0"/>
  </p:normalViewPr>
  <p:slideViewPr>
    <p:cSldViewPr>
      <p:cViewPr>
        <p:scale>
          <a:sx n="77" d="100"/>
          <a:sy n="77" d="100"/>
        </p:scale>
        <p:origin x="-1362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4EFE-DD1C-4FD6-AEC5-3211CE8BBAA9}" type="datetimeFigureOut">
              <a:rPr lang="pl-PL" smtClean="0"/>
              <a:pPr/>
              <a:t>2018-11-22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1350-8916-4EA3-ABEC-54FFEF3110C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4EFE-DD1C-4FD6-AEC5-3211CE8BBAA9}" type="datetimeFigureOut">
              <a:rPr lang="pl-PL" smtClean="0"/>
              <a:pPr/>
              <a:t>2018-11-22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1350-8916-4EA3-ABEC-54FFEF3110C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4EFE-DD1C-4FD6-AEC5-3211CE8BBAA9}" type="datetimeFigureOut">
              <a:rPr lang="pl-PL" smtClean="0"/>
              <a:pPr/>
              <a:t>2018-11-22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1350-8916-4EA3-ABEC-54FFEF3110C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4EFE-DD1C-4FD6-AEC5-3211CE8BBAA9}" type="datetimeFigureOut">
              <a:rPr lang="pl-PL" smtClean="0"/>
              <a:pPr/>
              <a:t>2018-11-22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1350-8916-4EA3-ABEC-54FFEF3110C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4EFE-DD1C-4FD6-AEC5-3211CE8BBAA9}" type="datetimeFigureOut">
              <a:rPr lang="pl-PL" smtClean="0"/>
              <a:pPr/>
              <a:t>2018-11-22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1350-8916-4EA3-ABEC-54FFEF3110C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4EFE-DD1C-4FD6-AEC5-3211CE8BBAA9}" type="datetimeFigureOut">
              <a:rPr lang="pl-PL" smtClean="0"/>
              <a:pPr/>
              <a:t>2018-11-22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1350-8916-4EA3-ABEC-54FFEF3110C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4EFE-DD1C-4FD6-AEC5-3211CE8BBAA9}" type="datetimeFigureOut">
              <a:rPr lang="pl-PL" smtClean="0"/>
              <a:pPr/>
              <a:t>2018-11-22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1350-8916-4EA3-ABEC-54FFEF3110C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4EFE-DD1C-4FD6-AEC5-3211CE8BBAA9}" type="datetimeFigureOut">
              <a:rPr lang="pl-PL" smtClean="0"/>
              <a:pPr/>
              <a:t>2018-11-22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1350-8916-4EA3-ABEC-54FFEF3110C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4EFE-DD1C-4FD6-AEC5-3211CE8BBAA9}" type="datetimeFigureOut">
              <a:rPr lang="pl-PL" smtClean="0"/>
              <a:pPr/>
              <a:t>2018-11-22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1350-8916-4EA3-ABEC-54FFEF3110C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4EFE-DD1C-4FD6-AEC5-3211CE8BBAA9}" type="datetimeFigureOut">
              <a:rPr lang="pl-PL" smtClean="0"/>
              <a:pPr/>
              <a:t>2018-11-22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1350-8916-4EA3-ABEC-54FFEF3110C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4EFE-DD1C-4FD6-AEC5-3211CE8BBAA9}" type="datetimeFigureOut">
              <a:rPr lang="pl-PL" smtClean="0"/>
              <a:pPr/>
              <a:t>2018-11-22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1350-8916-4EA3-ABEC-54FFEF3110C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C4EFE-DD1C-4FD6-AEC5-3211CE8BBAA9}" type="datetimeFigureOut">
              <a:rPr lang="pl-PL" smtClean="0"/>
              <a:pPr/>
              <a:t>2018-11-22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A1350-8916-4EA3-ABEC-54FFEF3110C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27583" y="4599130"/>
            <a:ext cx="2664296" cy="1998222"/>
          </a:xfrm>
          <a:prstGeom prst="rect">
            <a:avLst/>
          </a:prstGeom>
          <a:noFill/>
        </p:spPr>
      </p:pic>
      <p:pic>
        <p:nvPicPr>
          <p:cNvPr id="5" name="Picture 4" descr="Podobny obr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0436" y="3429000"/>
            <a:ext cx="5433564" cy="1872208"/>
          </a:xfrm>
          <a:prstGeom prst="rect">
            <a:avLst/>
          </a:prstGeom>
          <a:noFill/>
        </p:spPr>
      </p:pic>
      <p:pic>
        <p:nvPicPr>
          <p:cNvPr id="4" name="Picture 2" descr="Znalezione obrazy dla zapytania góry świętokrzysk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7551" y="1124744"/>
            <a:ext cx="3626449" cy="1988072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b="1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Podział </a:t>
            </a:r>
            <a:r>
              <a:rPr lang="pl-PL" sz="54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gór w </a:t>
            </a:r>
            <a:r>
              <a:rPr lang="pl-PL" sz="5400" b="1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Polsce</a:t>
            </a:r>
            <a:endParaRPr lang="pl-PL" sz="5400" b="1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pl-PL" sz="5400" b="1" dirty="0">
                <a:solidFill>
                  <a:schemeClr val="bg1">
                    <a:lumMod val="50000"/>
                  </a:schemeClr>
                </a:solidFill>
              </a:rPr>
              <a:t>Niskie</a:t>
            </a:r>
            <a:r>
              <a:rPr lang="pl-PL" dirty="0" smtClean="0"/>
              <a:t> – Góry świętokrzyskie</a:t>
            </a:r>
          </a:p>
          <a:p>
            <a:pPr>
              <a:buNone/>
            </a:pPr>
            <a:endParaRPr lang="pl-PL" dirty="0"/>
          </a:p>
          <a:p>
            <a:pPr>
              <a:buFont typeface="Wingdings" pitchFamily="2" charset="2"/>
              <a:buChar char="§"/>
            </a:pPr>
            <a:r>
              <a:rPr lang="pl-PL" sz="5400" b="1" dirty="0" smtClean="0">
                <a:solidFill>
                  <a:schemeClr val="bg1">
                    <a:lumMod val="50000"/>
                  </a:schemeClr>
                </a:solidFill>
              </a:rPr>
              <a:t>Średnie</a:t>
            </a:r>
            <a:r>
              <a:rPr lang="pl-PL" dirty="0" smtClean="0"/>
              <a:t> – Karkonosze i Beskidy</a:t>
            </a:r>
          </a:p>
          <a:p>
            <a:pPr>
              <a:buFont typeface="Wingdings" pitchFamily="2" charset="2"/>
              <a:buChar char="§"/>
            </a:pPr>
            <a:endParaRPr lang="pl-PL" dirty="0"/>
          </a:p>
          <a:p>
            <a:pPr>
              <a:buFont typeface="Wingdings" pitchFamily="2" charset="2"/>
              <a:buChar char="§"/>
            </a:pPr>
            <a:r>
              <a:rPr lang="pl-PL" sz="5400" b="1" dirty="0" smtClean="0">
                <a:solidFill>
                  <a:schemeClr val="bg1">
                    <a:lumMod val="50000"/>
                  </a:schemeClr>
                </a:solidFill>
              </a:rPr>
              <a:t>Wysokie</a:t>
            </a:r>
            <a:r>
              <a:rPr lang="pl-PL" dirty="0" smtClean="0"/>
              <a:t> - Tatry</a:t>
            </a:r>
            <a:endParaRPr lang="pl-P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87624" y="116632"/>
            <a:ext cx="7488832" cy="36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>W Tatrach Wysokich występuje typowy krajobraz wysokogórski.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a.klopotek\Desktop\warszawa\shutterstock_78151222_Pawel Kazmiercza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742627"/>
            <a:ext cx="8543720" cy="570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1172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7992888" cy="648072"/>
          </a:xfrm>
        </p:spPr>
        <p:txBody>
          <a:bodyPr>
            <a:normAutofit fontScale="90000"/>
          </a:bodyPr>
          <a:lstStyle/>
          <a:p>
            <a:pPr algn="l"/>
            <a:r>
              <a:rPr lang="pl-PL" sz="2000" dirty="0"/>
              <a:t>Podpisz wskazane na ilustracji elementy rzeźby gór. Wykorzystaj określenia z ramki.</a:t>
            </a:r>
            <a:br>
              <a:rPr lang="pl-PL" sz="2000" dirty="0"/>
            </a:br>
            <a:r>
              <a:rPr lang="pl-PL" dirty="0"/>
              <a:t> 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/>
              <a:t> </a:t>
            </a:r>
          </a:p>
          <a:p>
            <a:pPr>
              <a:buNone/>
            </a:pPr>
            <a:endParaRPr lang="pl-PL" dirty="0"/>
          </a:p>
          <a:p>
            <a:pPr>
              <a:buNone/>
            </a:pPr>
            <a:r>
              <a:rPr lang="pl-PL" dirty="0"/>
              <a:t> </a:t>
            </a:r>
          </a:p>
          <a:p>
            <a:pPr>
              <a:buNone/>
            </a:pPr>
            <a:r>
              <a:rPr lang="pl-PL" dirty="0"/>
              <a:t> </a:t>
            </a:r>
          </a:p>
          <a:p>
            <a:pPr>
              <a:buNone/>
            </a:pPr>
            <a:r>
              <a:rPr lang="pl-PL" dirty="0"/>
              <a:t> </a:t>
            </a:r>
          </a:p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755576" y="548681"/>
            <a:ext cx="6696744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l-PL" dirty="0"/>
              <a:t>turnia</a:t>
            </a:r>
            <a:r>
              <a:rPr lang="pl-PL" dirty="0" smtClean="0"/>
              <a:t>,  </a:t>
            </a:r>
            <a:r>
              <a:rPr lang="pl-PL" dirty="0"/>
              <a:t>grań, </a:t>
            </a:r>
            <a:r>
              <a:rPr lang="pl-PL" dirty="0" smtClean="0"/>
              <a:t> stożek </a:t>
            </a:r>
            <a:r>
              <a:rPr lang="pl-PL" dirty="0"/>
              <a:t>piargowy, </a:t>
            </a:r>
            <a:r>
              <a:rPr lang="pl-PL" dirty="0" smtClean="0"/>
              <a:t> żleb</a:t>
            </a:r>
            <a:r>
              <a:rPr lang="pl-PL" dirty="0"/>
              <a:t>, </a:t>
            </a:r>
            <a:r>
              <a:rPr lang="pl-PL" dirty="0" smtClean="0"/>
              <a:t> jezioro </a:t>
            </a:r>
            <a:r>
              <a:rPr lang="pl-PL" dirty="0"/>
              <a:t>górskie, </a:t>
            </a:r>
            <a:r>
              <a:rPr lang="pl-PL" dirty="0" smtClean="0"/>
              <a:t> szczyt</a:t>
            </a:r>
            <a:endParaRPr lang="pl-PL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395536" y="1124744"/>
            <a:ext cx="8424936" cy="5733256"/>
            <a:chOff x="1438" y="7344"/>
            <a:chExt cx="9737" cy="7366"/>
          </a:xfrm>
        </p:grpSpPr>
        <p:sp>
          <p:nvSpPr>
            <p:cNvPr id="6" name="Pole tekstowe 3"/>
            <p:cNvSpPr>
              <a:spLocks noChangeArrowheads="1"/>
            </p:cNvSpPr>
            <p:nvPr/>
          </p:nvSpPr>
          <p:spPr bwMode="auto">
            <a:xfrm>
              <a:off x="3208" y="7347"/>
              <a:ext cx="2154" cy="453"/>
            </a:xfrm>
            <a:prstGeom prst="roundRect">
              <a:avLst>
                <a:gd name="adj" fmla="val 36532"/>
              </a:avLst>
            </a:pr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Pole tekstowe 4"/>
            <p:cNvSpPr>
              <a:spLocks noChangeArrowheads="1"/>
            </p:cNvSpPr>
            <p:nvPr/>
          </p:nvSpPr>
          <p:spPr bwMode="auto">
            <a:xfrm>
              <a:off x="5961" y="7347"/>
              <a:ext cx="1417" cy="453"/>
            </a:xfrm>
            <a:prstGeom prst="roundRect">
              <a:avLst>
                <a:gd name="adj" fmla="val 36532"/>
              </a:avLst>
            </a:pr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438" y="7347"/>
              <a:ext cx="1417" cy="453"/>
            </a:xfrm>
            <a:prstGeom prst="roundRect">
              <a:avLst>
                <a:gd name="adj" fmla="val 36532"/>
              </a:avLst>
            </a:pr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Pole tekstowe 7"/>
            <p:cNvSpPr>
              <a:spLocks noChangeArrowheads="1"/>
            </p:cNvSpPr>
            <p:nvPr/>
          </p:nvSpPr>
          <p:spPr bwMode="auto">
            <a:xfrm>
              <a:off x="7710" y="14257"/>
              <a:ext cx="1757" cy="453"/>
            </a:xfrm>
            <a:prstGeom prst="roundRect">
              <a:avLst>
                <a:gd name="adj" fmla="val 36532"/>
              </a:avLst>
            </a:pr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Pole tekstowe 5"/>
            <p:cNvSpPr>
              <a:spLocks noChangeArrowheads="1"/>
            </p:cNvSpPr>
            <p:nvPr/>
          </p:nvSpPr>
          <p:spPr bwMode="auto">
            <a:xfrm>
              <a:off x="7970" y="7344"/>
              <a:ext cx="1133" cy="453"/>
            </a:xfrm>
            <a:prstGeom prst="roundRect">
              <a:avLst>
                <a:gd name="adj" fmla="val 36532"/>
              </a:avLst>
            </a:pr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Pole tekstowe 6"/>
            <p:cNvSpPr>
              <a:spLocks noChangeArrowheads="1"/>
            </p:cNvSpPr>
            <p:nvPr/>
          </p:nvSpPr>
          <p:spPr bwMode="auto">
            <a:xfrm>
              <a:off x="9748" y="7347"/>
              <a:ext cx="1417" cy="453"/>
            </a:xfrm>
            <a:prstGeom prst="roundRect">
              <a:avLst>
                <a:gd name="adj" fmla="val 36532"/>
              </a:avLst>
            </a:pr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" name="Picture 15" descr="14981913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8" y="8797"/>
              <a:ext cx="9727" cy="4452"/>
            </a:xfrm>
            <a:prstGeom prst="rect">
              <a:avLst/>
            </a:prstGeom>
            <a:noFill/>
          </p:spPr>
        </p:pic>
        <p:cxnSp>
          <p:nvCxnSpPr>
            <p:cNvPr id="13" name="AutoShape 16"/>
            <p:cNvCxnSpPr>
              <a:cxnSpLocks noChangeShapeType="1"/>
            </p:cNvCxnSpPr>
            <p:nvPr/>
          </p:nvCxnSpPr>
          <p:spPr bwMode="auto">
            <a:xfrm>
              <a:off x="2233" y="7800"/>
              <a:ext cx="285" cy="1223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4" name="AutoShape 17"/>
            <p:cNvCxnSpPr>
              <a:cxnSpLocks noChangeShapeType="1"/>
            </p:cNvCxnSpPr>
            <p:nvPr/>
          </p:nvCxnSpPr>
          <p:spPr bwMode="auto">
            <a:xfrm>
              <a:off x="4018" y="7800"/>
              <a:ext cx="2805" cy="3427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5" name="AutoShape 18"/>
            <p:cNvCxnSpPr>
              <a:cxnSpLocks noChangeShapeType="1"/>
            </p:cNvCxnSpPr>
            <p:nvPr/>
          </p:nvCxnSpPr>
          <p:spPr bwMode="auto">
            <a:xfrm>
              <a:off x="6823" y="7800"/>
              <a:ext cx="270" cy="1279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6" name="AutoShape 19"/>
            <p:cNvCxnSpPr>
              <a:cxnSpLocks noChangeShapeType="1"/>
            </p:cNvCxnSpPr>
            <p:nvPr/>
          </p:nvCxnSpPr>
          <p:spPr bwMode="auto">
            <a:xfrm>
              <a:off x="8548" y="7800"/>
              <a:ext cx="490" cy="2377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7" name="AutoShape 20"/>
            <p:cNvCxnSpPr>
              <a:cxnSpLocks noChangeShapeType="1"/>
            </p:cNvCxnSpPr>
            <p:nvPr/>
          </p:nvCxnSpPr>
          <p:spPr bwMode="auto">
            <a:xfrm flipH="1" flipV="1">
              <a:off x="7093" y="12157"/>
              <a:ext cx="1364" cy="21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8" name="AutoShape 21"/>
            <p:cNvSpPr>
              <a:spLocks/>
            </p:cNvSpPr>
            <p:nvPr/>
          </p:nvSpPr>
          <p:spPr bwMode="auto">
            <a:xfrm rot="-3871571">
              <a:off x="2225" y="8366"/>
              <a:ext cx="435" cy="1838"/>
            </a:xfrm>
            <a:prstGeom prst="rightBrace">
              <a:avLst>
                <a:gd name="adj1" fmla="val 35211"/>
                <a:gd name="adj2" fmla="val 48676"/>
              </a:avLst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Arc 22"/>
            <p:cNvSpPr>
              <a:spLocks/>
            </p:cNvSpPr>
            <p:nvPr/>
          </p:nvSpPr>
          <p:spPr bwMode="auto">
            <a:xfrm rot="4420812">
              <a:off x="9293" y="7829"/>
              <a:ext cx="1485" cy="1444"/>
            </a:xfrm>
            <a:custGeom>
              <a:avLst/>
              <a:gdLst>
                <a:gd name="T0" fmla="*/ 182 w 21600"/>
                <a:gd name="T1" fmla="*/ 0 h 21600"/>
                <a:gd name="T2" fmla="*/ 1372 w 21600"/>
                <a:gd name="T3" fmla="*/ 1586 h 21600"/>
                <a:gd name="T4" fmla="*/ 0 w 21600"/>
                <a:gd name="T5" fmla="*/ 139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830" y="0"/>
                  </a:moveTo>
                  <a:cubicBezTo>
                    <a:pt x="13572" y="1420"/>
                    <a:pt x="21600" y="10578"/>
                    <a:pt x="21600" y="21414"/>
                  </a:cubicBezTo>
                  <a:cubicBezTo>
                    <a:pt x="21600" y="22394"/>
                    <a:pt x="21533" y="23373"/>
                    <a:pt x="21400" y="24345"/>
                  </a:cubicBezTo>
                </a:path>
                <a:path w="21600" h="21600" stroke="0" extrusionOk="0">
                  <a:moveTo>
                    <a:pt x="2830" y="0"/>
                  </a:moveTo>
                  <a:cubicBezTo>
                    <a:pt x="13572" y="1420"/>
                    <a:pt x="21600" y="10578"/>
                    <a:pt x="21600" y="21414"/>
                  </a:cubicBezTo>
                  <a:cubicBezTo>
                    <a:pt x="21600" y="22394"/>
                    <a:pt x="21533" y="23373"/>
                    <a:pt x="21400" y="24345"/>
                  </a:cubicBezTo>
                  <a:lnTo>
                    <a:pt x="0" y="21414"/>
                  </a:lnTo>
                  <a:lnTo>
                    <a:pt x="2830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0234" t="8080" r="2093" b="4561"/>
          <a:stretch>
            <a:fillRect/>
          </a:stretch>
        </p:blipFill>
        <p:spPr bwMode="auto">
          <a:xfrm>
            <a:off x="0" y="116632"/>
            <a:ext cx="462844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0234" t="8080" r="2093" b="4561"/>
          <a:stretch>
            <a:fillRect/>
          </a:stretch>
        </p:blipFill>
        <p:spPr bwMode="auto">
          <a:xfrm>
            <a:off x="4628445" y="188640"/>
            <a:ext cx="451555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0234" t="8080" r="2093" b="4561"/>
          <a:stretch>
            <a:fillRect/>
          </a:stretch>
        </p:blipFill>
        <p:spPr bwMode="auto">
          <a:xfrm>
            <a:off x="0" y="3356992"/>
            <a:ext cx="451555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0234" t="8080" r="2093" b="4561"/>
          <a:stretch>
            <a:fillRect/>
          </a:stretch>
        </p:blipFill>
        <p:spPr bwMode="auto">
          <a:xfrm>
            <a:off x="4515556" y="3284984"/>
            <a:ext cx="462844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4932040" y="1628800"/>
            <a:ext cx="3744416" cy="12772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1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Wyruszamy z Łysej Polany, chcemy zobaczyć kolejno: Wodogrzmoty Mickiewicza, Morskie Oko, Czarny Staw, Rysy. </a:t>
            </a:r>
            <a:r>
              <a:rPr lang="pl-PL" sz="1100" b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Jaką wysokość względną pokonamy w trakcie całej wyprawy?   </a:t>
            </a:r>
            <a:r>
              <a:rPr lang="pl-PL" sz="11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Atlas s.39</a:t>
            </a:r>
          </a:p>
          <a:p>
            <a:pPr>
              <a:buFont typeface="Arial" pitchFamily="34" charset="0"/>
              <a:buChar char="•"/>
            </a:pPr>
            <a:r>
              <a:rPr lang="pl-PL" sz="11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Morskie Oko – 1395 m n.p.m.</a:t>
            </a:r>
          </a:p>
          <a:p>
            <a:pPr>
              <a:buFont typeface="Arial" pitchFamily="34" charset="0"/>
              <a:buChar char="•"/>
            </a:pPr>
            <a:r>
              <a:rPr lang="pl-PL" sz="11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Czarny Staw -  185 m wyżej od Morskiego Oka</a:t>
            </a:r>
          </a:p>
          <a:p>
            <a:pPr>
              <a:buFont typeface="Arial" pitchFamily="34" charset="0"/>
              <a:buChar char="•"/>
            </a:pPr>
            <a:r>
              <a:rPr lang="pl-PL" sz="11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Łysa Polana – 618 m niżej od Czarnego Stawu</a:t>
            </a:r>
            <a:endParaRPr lang="pl-PL" sz="11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23528" y="4797152"/>
            <a:ext cx="3744416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1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Wyruszamy z Łysej Polany, chcemy zobaczyć kolejno: Wodogrzmoty Mickiewicza, Morskie Oko, Czarny Staw, Rysy. Jaką </a:t>
            </a:r>
            <a:r>
              <a:rPr lang="pl-PL" sz="11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długość rzeczywistą będzie miała nasza </a:t>
            </a:r>
            <a:r>
              <a:rPr lang="pl-PL" sz="11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trasa?  </a:t>
            </a:r>
            <a:r>
              <a:rPr lang="pl-PL" sz="11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–atlas </a:t>
            </a:r>
            <a:r>
              <a:rPr lang="pl-PL" sz="11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s.39</a:t>
            </a:r>
          </a:p>
          <a:p>
            <a:endParaRPr lang="pl-PL" sz="11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1100" b="1" u="sng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pl-PL" sz="11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4788024" y="4725144"/>
            <a:ext cx="4032448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1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Wyruszamy z Łysej Polany, chcemy zobaczyć kolejno: Wodogrzmoty Mickiewicza, Morskie Oko, Czarny Staw, Rysy. </a:t>
            </a:r>
            <a:r>
              <a:rPr lang="pl-PL" sz="11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Jakie piętra roślinności tatrzańskiej będziemy mogli obserwować? –</a:t>
            </a:r>
            <a:r>
              <a:rPr lang="pl-PL" sz="11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atlas </a:t>
            </a:r>
            <a:r>
              <a:rPr lang="pl-PL" sz="11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s.44</a:t>
            </a:r>
          </a:p>
          <a:p>
            <a:r>
              <a:rPr lang="pl-PL" sz="11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Łysa Polana otoczona jest lasami mieszanymi.</a:t>
            </a:r>
          </a:p>
          <a:p>
            <a:endParaRPr lang="pl-PL" sz="11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2267744" y="1052736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smtClean="0"/>
              <a:t>1</a:t>
            </a:r>
            <a:endParaRPr lang="pl-PL" sz="44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8028384" y="1052736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/>
              <a:t>2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8100392" y="4077073"/>
            <a:ext cx="720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smtClean="0"/>
              <a:t>4</a:t>
            </a:r>
            <a:endParaRPr lang="pl-PL" sz="44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3491880" y="4221088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a.klopotek\Desktop\warszawa\20 pliki 2013-09-12 w 13-45-02\1787768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1087" y="640160"/>
            <a:ext cx="6697488" cy="5721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a 2"/>
          <p:cNvGrpSpPr/>
          <p:nvPr/>
        </p:nvGrpSpPr>
        <p:grpSpPr>
          <a:xfrm>
            <a:off x="1115616" y="404664"/>
            <a:ext cx="2376264" cy="1008112"/>
            <a:chOff x="1115616" y="404664"/>
            <a:chExt cx="2376264" cy="1008112"/>
          </a:xfrm>
        </p:grpSpPr>
        <p:sp>
          <p:nvSpPr>
            <p:cNvPr id="4" name="Prostokąt zaokrąglony 3"/>
            <p:cNvSpPr/>
            <p:nvPr/>
          </p:nvSpPr>
          <p:spPr bwMode="auto">
            <a:xfrm>
              <a:off x="1268041" y="548680"/>
              <a:ext cx="2223839" cy="864096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dirty="0" smtClean="0"/>
                <a:t>Wodogrzmoty Mickiewicza</a:t>
              </a:r>
              <a:endParaRPr lang="pl-PL" dirty="0"/>
            </a:p>
          </p:txBody>
        </p:sp>
        <p:pic>
          <p:nvPicPr>
            <p:cNvPr id="1026" name="Picture 2" descr="C:\Users\a.klopotek\AppData\Local\Microsoft\Windows\Temporary Internet Files\Content.IE5\SBVZ7LXF\MC900441311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10000" r="90000">
                          <a14:foregroundMark x1="22222" y1="24653" x2="22222" y2="24653"/>
                          <a14:foregroundMark x1="26389" y1="13889" x2="26389" y2="13889"/>
                          <a14:foregroundMark x1="47569" y1="13889" x2="47569" y2="13889"/>
                          <a14:foregroundMark x1="55208" y1="16319" x2="55208" y2="16319"/>
                          <a14:backgroundMark x1="60069" y1="22222" x2="60069" y2="22222"/>
                          <a14:backgroundMark x1="80556" y1="61111" x2="80556" y2="61111"/>
                        </a14:backgroundRemoval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404664"/>
              <a:ext cx="751706" cy="751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a.klopotek\Desktop\warszawa\20 pliki 2013-09-12 w 13-45-02\shutterstock_73453051_Pawel Kazmiercz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443" y="826443"/>
            <a:ext cx="8266112" cy="5497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a 2"/>
          <p:cNvGrpSpPr/>
          <p:nvPr/>
        </p:nvGrpSpPr>
        <p:grpSpPr>
          <a:xfrm>
            <a:off x="303337" y="652314"/>
            <a:ext cx="2376264" cy="1008112"/>
            <a:chOff x="1115616" y="404664"/>
            <a:chExt cx="2376264" cy="1008112"/>
          </a:xfrm>
        </p:grpSpPr>
        <p:sp>
          <p:nvSpPr>
            <p:cNvPr id="4" name="Prostokąt zaokrąglony 3"/>
            <p:cNvSpPr/>
            <p:nvPr/>
          </p:nvSpPr>
          <p:spPr bwMode="auto">
            <a:xfrm>
              <a:off x="1268041" y="548680"/>
              <a:ext cx="2223839" cy="864096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dirty="0" smtClean="0"/>
                <a:t>Dolina Pięciu Stawów</a:t>
              </a:r>
              <a:endParaRPr lang="pl-PL" dirty="0"/>
            </a:p>
          </p:txBody>
        </p:sp>
        <p:pic>
          <p:nvPicPr>
            <p:cNvPr id="5" name="Picture 2" descr="C:\Users\a.klopotek\AppData\Local\Microsoft\Windows\Temporary Internet Files\Content.IE5\SBVZ7LXF\MC900441311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10000" r="90000">
                          <a14:foregroundMark x1="22222" y1="24653" x2="22222" y2="24653"/>
                          <a14:foregroundMark x1="26389" y1="13889" x2="26389" y2="13889"/>
                          <a14:foregroundMark x1="47569" y1="13889" x2="47569" y2="13889"/>
                          <a14:foregroundMark x1="55208" y1="16319" x2="55208" y2="16319"/>
                          <a14:backgroundMark x1="60069" y1="22222" x2="60069" y2="22222"/>
                          <a14:backgroundMark x1="80556" y1="61111" x2="80556" y2="61111"/>
                        </a14:backgroundRemoval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404664"/>
              <a:ext cx="751706" cy="751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a.klopotek\Desktop\warszawa\20 pliki 2013-09-12 w 13-45-02\1540088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549275"/>
            <a:ext cx="8840787" cy="589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a 2"/>
          <p:cNvGrpSpPr/>
          <p:nvPr/>
        </p:nvGrpSpPr>
        <p:grpSpPr>
          <a:xfrm>
            <a:off x="3696" y="404664"/>
            <a:ext cx="2376264" cy="1008112"/>
            <a:chOff x="1115616" y="404664"/>
            <a:chExt cx="2376264" cy="1008112"/>
          </a:xfrm>
        </p:grpSpPr>
        <p:sp>
          <p:nvSpPr>
            <p:cNvPr id="4" name="Prostokąt zaokrąglony 3"/>
            <p:cNvSpPr/>
            <p:nvPr/>
          </p:nvSpPr>
          <p:spPr bwMode="auto">
            <a:xfrm>
              <a:off x="1268041" y="548680"/>
              <a:ext cx="2223839" cy="864096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dirty="0" smtClean="0"/>
                <a:t>Gubałówka</a:t>
              </a:r>
              <a:endParaRPr lang="pl-PL" dirty="0"/>
            </a:p>
          </p:txBody>
        </p:sp>
        <p:pic>
          <p:nvPicPr>
            <p:cNvPr id="5" name="Picture 2" descr="C:\Users\a.klopotek\AppData\Local\Microsoft\Windows\Temporary Internet Files\Content.IE5\SBVZ7LXF\MC900441311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10000" r="90000">
                          <a14:foregroundMark x1="22222" y1="24653" x2="22222" y2="24653"/>
                          <a14:foregroundMark x1="26389" y1="13889" x2="26389" y2="13889"/>
                          <a14:foregroundMark x1="47569" y1="13889" x2="47569" y2="13889"/>
                          <a14:foregroundMark x1="55208" y1="16319" x2="55208" y2="16319"/>
                          <a14:backgroundMark x1="60069" y1="22222" x2="60069" y2="22222"/>
                          <a14:backgroundMark x1="80556" y1="61111" x2="80556" y2="61111"/>
                        </a14:backgroundRemoval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404664"/>
              <a:ext cx="751706" cy="751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a.klopotek\Desktop\warszawa\20 pliki 2013-09-12 w 13-45-02\shutterstock_136072703_Dziewu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937" y="620713"/>
            <a:ext cx="8532813" cy="568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a 2"/>
          <p:cNvGrpSpPr/>
          <p:nvPr/>
        </p:nvGrpSpPr>
        <p:grpSpPr>
          <a:xfrm>
            <a:off x="179512" y="476672"/>
            <a:ext cx="2376264" cy="1008112"/>
            <a:chOff x="1115616" y="404664"/>
            <a:chExt cx="2376264" cy="1008112"/>
          </a:xfrm>
        </p:grpSpPr>
        <p:sp>
          <p:nvSpPr>
            <p:cNvPr id="4" name="Prostokąt zaokrąglony 3"/>
            <p:cNvSpPr/>
            <p:nvPr/>
          </p:nvSpPr>
          <p:spPr bwMode="auto">
            <a:xfrm>
              <a:off x="1268041" y="548680"/>
              <a:ext cx="2223839" cy="864096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dirty="0" smtClean="0"/>
                <a:t>Dolina Chochołowska</a:t>
              </a:r>
              <a:endParaRPr lang="pl-PL" dirty="0"/>
            </a:p>
          </p:txBody>
        </p:sp>
        <p:pic>
          <p:nvPicPr>
            <p:cNvPr id="5" name="Picture 2" descr="C:\Users\a.klopotek\AppData\Local\Microsoft\Windows\Temporary Internet Files\Content.IE5\SBVZ7LXF\MC900441311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10000" r="90000">
                          <a14:foregroundMark x1="22222" y1="24653" x2="22222" y2="24653"/>
                          <a14:foregroundMark x1="26389" y1="13889" x2="26389" y2="13889"/>
                          <a14:foregroundMark x1="47569" y1="13889" x2="47569" y2="13889"/>
                          <a14:foregroundMark x1="55208" y1="16319" x2="55208" y2="16319"/>
                          <a14:backgroundMark x1="60069" y1="22222" x2="60069" y2="22222"/>
                          <a14:backgroundMark x1="80556" y1="61111" x2="80556" y2="61111"/>
                        </a14:backgroundRemoval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404664"/>
              <a:ext cx="751706" cy="751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a.klopotek\Desktop\warszawa\20 pliki 2013-09-12 w 13-45-02\shutterstock_133540715_Brykaylo Yuri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757238"/>
            <a:ext cx="8137525" cy="5227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a 2"/>
          <p:cNvGrpSpPr/>
          <p:nvPr/>
        </p:nvGrpSpPr>
        <p:grpSpPr>
          <a:xfrm>
            <a:off x="179512" y="567011"/>
            <a:ext cx="2376264" cy="1008112"/>
            <a:chOff x="1115616" y="404664"/>
            <a:chExt cx="2376264" cy="1008112"/>
          </a:xfrm>
        </p:grpSpPr>
        <p:sp>
          <p:nvSpPr>
            <p:cNvPr id="4" name="Prostokąt zaokrąglony 3"/>
            <p:cNvSpPr/>
            <p:nvPr/>
          </p:nvSpPr>
          <p:spPr bwMode="auto">
            <a:xfrm>
              <a:off x="1268041" y="548680"/>
              <a:ext cx="2223839" cy="864096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dirty="0" smtClean="0"/>
                <a:t>Dolina </a:t>
              </a:r>
            </a:p>
            <a:p>
              <a:pPr algn="ctr">
                <a:defRPr/>
              </a:pPr>
              <a:r>
                <a:rPr lang="pl-PL" dirty="0" smtClean="0"/>
                <a:t>Gąsienicowa</a:t>
              </a:r>
              <a:endParaRPr lang="pl-PL" dirty="0"/>
            </a:p>
          </p:txBody>
        </p:sp>
        <p:pic>
          <p:nvPicPr>
            <p:cNvPr id="5" name="Picture 2" descr="C:\Users\a.klopotek\AppData\Local\Microsoft\Windows\Temporary Internet Files\Content.IE5\SBVZ7LXF\MC900441311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10000" r="90000">
                          <a14:foregroundMark x1="22222" y1="24653" x2="22222" y2="24653"/>
                          <a14:foregroundMark x1="26389" y1="13889" x2="26389" y2="13889"/>
                          <a14:foregroundMark x1="47569" y1="13889" x2="47569" y2="13889"/>
                          <a14:foregroundMark x1="55208" y1="16319" x2="55208" y2="16319"/>
                          <a14:backgroundMark x1="60069" y1="22222" x2="60069" y2="22222"/>
                          <a14:backgroundMark x1="80556" y1="61111" x2="80556" y2="61111"/>
                        </a14:backgroundRemoval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404664"/>
              <a:ext cx="751706" cy="751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a.klopotek\Desktop\warszawa\20 pliki 2013-09-12 w 13-45-02\1541315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93713"/>
            <a:ext cx="8534400" cy="568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a 2"/>
          <p:cNvGrpSpPr/>
          <p:nvPr/>
        </p:nvGrpSpPr>
        <p:grpSpPr>
          <a:xfrm>
            <a:off x="79909" y="260648"/>
            <a:ext cx="2331021" cy="1023925"/>
            <a:chOff x="1115616" y="188640"/>
            <a:chExt cx="2331021" cy="1023925"/>
          </a:xfrm>
        </p:grpSpPr>
        <p:sp>
          <p:nvSpPr>
            <p:cNvPr id="4" name="Prostokąt zaokrąglony 3"/>
            <p:cNvSpPr/>
            <p:nvPr/>
          </p:nvSpPr>
          <p:spPr bwMode="auto">
            <a:xfrm>
              <a:off x="1222798" y="348469"/>
              <a:ext cx="2223839" cy="864096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dirty="0" smtClean="0"/>
                <a:t>Czerwone </a:t>
              </a:r>
            </a:p>
            <a:p>
              <a:pPr algn="ctr">
                <a:defRPr/>
              </a:pPr>
              <a:r>
                <a:rPr lang="pl-PL" dirty="0" smtClean="0"/>
                <a:t>Wierchy</a:t>
              </a:r>
              <a:endParaRPr lang="pl-PL" dirty="0"/>
            </a:p>
          </p:txBody>
        </p:sp>
        <p:pic>
          <p:nvPicPr>
            <p:cNvPr id="5" name="Picture 2" descr="C:\Users\a.klopotek\AppData\Local\Microsoft\Windows\Temporary Internet Files\Content.IE5\SBVZ7LXF\MC900441311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10000" r="90000">
                          <a14:foregroundMark x1="22222" y1="24653" x2="22222" y2="24653"/>
                          <a14:foregroundMark x1="26389" y1="13889" x2="26389" y2="13889"/>
                          <a14:foregroundMark x1="47569" y1="13889" x2="47569" y2="13889"/>
                          <a14:foregroundMark x1="55208" y1="16319" x2="55208" y2="16319"/>
                          <a14:backgroundMark x1="60069" y1="22222" x2="60069" y2="22222"/>
                          <a14:backgroundMark x1="80556" y1="61111" x2="80556" y2="61111"/>
                        </a14:backgroundRemoval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88640"/>
              <a:ext cx="751706" cy="751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a.klopotek\Desktop\warszawa\20 pliki 2013-09-12 w 13-45-02\shutterstock_132851984_Brykaylo Yuri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977" y="991741"/>
            <a:ext cx="7499350" cy="5472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a 3"/>
          <p:cNvGrpSpPr/>
          <p:nvPr/>
        </p:nvGrpSpPr>
        <p:grpSpPr>
          <a:xfrm>
            <a:off x="539552" y="767222"/>
            <a:ext cx="2376264" cy="1008112"/>
            <a:chOff x="1115616" y="404664"/>
            <a:chExt cx="2376264" cy="1008112"/>
          </a:xfrm>
        </p:grpSpPr>
        <p:sp>
          <p:nvSpPr>
            <p:cNvPr id="5" name="Prostokąt zaokrąglony 4"/>
            <p:cNvSpPr/>
            <p:nvPr/>
          </p:nvSpPr>
          <p:spPr bwMode="auto">
            <a:xfrm>
              <a:off x="1268041" y="548680"/>
              <a:ext cx="2223839" cy="864096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dirty="0" smtClean="0"/>
                <a:t>Kasprowy </a:t>
              </a:r>
            </a:p>
            <a:p>
              <a:pPr algn="ctr">
                <a:defRPr/>
              </a:pPr>
              <a:r>
                <a:rPr lang="pl-PL" dirty="0" smtClean="0"/>
                <a:t>Wierch</a:t>
              </a:r>
              <a:endParaRPr lang="pl-PL" dirty="0"/>
            </a:p>
          </p:txBody>
        </p:sp>
        <p:pic>
          <p:nvPicPr>
            <p:cNvPr id="6" name="Picture 2" descr="C:\Users\a.klopotek\AppData\Local\Microsoft\Windows\Temporary Internet Files\Content.IE5\SBVZ7LXF\MC900441311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10000" r="90000">
                          <a14:foregroundMark x1="22222" y1="24653" x2="22222" y2="24653"/>
                          <a14:foregroundMark x1="26389" y1="13889" x2="26389" y2="13889"/>
                          <a14:foregroundMark x1="47569" y1="13889" x2="47569" y2="13889"/>
                          <a14:foregroundMark x1="55208" y1="16319" x2="55208" y2="16319"/>
                          <a14:backgroundMark x1="60069" y1="22222" x2="60069" y2="22222"/>
                          <a14:backgroundMark x1="80556" y1="61111" x2="80556" y2="61111"/>
                        </a14:backgroundRemoval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404664"/>
              <a:ext cx="751706" cy="751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bg1">
                    <a:lumMod val="50000"/>
                  </a:schemeClr>
                </a:solidFill>
              </a:rPr>
              <a:t>Podział gór 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ze względu na genezę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Wulkaniczne</a:t>
            </a:r>
          </a:p>
          <a:p>
            <a:r>
              <a:rPr lang="pl-PL" dirty="0" smtClean="0"/>
              <a:t>Zrębowe</a:t>
            </a:r>
          </a:p>
          <a:p>
            <a:r>
              <a:rPr lang="pl-PL" u="sng" dirty="0" smtClean="0">
                <a:solidFill>
                  <a:schemeClr val="accent1"/>
                </a:solidFill>
              </a:rPr>
              <a:t>Fałdowe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2859" t="3659" r="15742" b="37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1259632" y="0"/>
            <a:ext cx="6912768" cy="1246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5400" b="1" dirty="0" smtClean="0">
                <a:solidFill>
                  <a:schemeClr val="bg1">
                    <a:lumMod val="50000"/>
                  </a:schemeClr>
                </a:solidFill>
              </a:rPr>
              <a:t>Tatry – góry fałdowe</a:t>
            </a:r>
            <a:endParaRPr lang="pl-PL" sz="5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pl-PL" sz="5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pl-PL" sz="8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pl-PL" sz="8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67544" y="1196752"/>
            <a:ext cx="8280920" cy="302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b="1" dirty="0" err="1">
                <a:solidFill>
                  <a:schemeClr val="bg1">
                    <a:lumMod val="50000"/>
                  </a:schemeClr>
                </a:solidFill>
              </a:rPr>
              <a:t>Kl.VII</a:t>
            </a:r>
            <a:r>
              <a:rPr lang="pl-PL" sz="1600" b="1" dirty="0">
                <a:solidFill>
                  <a:schemeClr val="bg1">
                    <a:lumMod val="50000"/>
                  </a:schemeClr>
                </a:solidFill>
              </a:rPr>
              <a:t> / Nr 14		</a:t>
            </a:r>
            <a:r>
              <a:rPr lang="pl-PL" sz="1600" b="1" dirty="0" err="1" smtClean="0">
                <a:solidFill>
                  <a:schemeClr val="bg1">
                    <a:lumMod val="50000"/>
                  </a:schemeClr>
                </a:solidFill>
              </a:rPr>
              <a:t>Wednesday</a:t>
            </a:r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pl-PL" sz="1600" b="1" dirty="0" err="1">
                <a:solidFill>
                  <a:schemeClr val="bg1">
                    <a:lumMod val="50000"/>
                  </a:schemeClr>
                </a:solidFill>
              </a:rPr>
              <a:t>October</a:t>
            </a:r>
            <a:r>
              <a:rPr lang="pl-PL" sz="1600" b="1" dirty="0">
                <a:solidFill>
                  <a:schemeClr val="bg1">
                    <a:lumMod val="50000"/>
                  </a:schemeClr>
                </a:solidFill>
              </a:rPr>
              <a:t> 24, 2018		      $ 45 min UWAGI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6034" t="8080" r="6817" b="5401"/>
          <a:stretch>
            <a:fillRect/>
          </a:stretch>
        </p:blipFill>
        <p:spPr bwMode="auto">
          <a:xfrm>
            <a:off x="0" y="0"/>
            <a:ext cx="96322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5508104" y="2780928"/>
            <a:ext cx="230425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accent1"/>
                </a:solidFill>
              </a:rPr>
              <a:t>K A R P A T Y</a:t>
            </a:r>
            <a:endParaRPr lang="pl-PL" sz="3200" dirty="0">
              <a:solidFill>
                <a:schemeClr val="accent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364088" y="6453336"/>
            <a:ext cx="2520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404664"/>
            <a:ext cx="9159801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9184" r="8393" b="3721"/>
          <a:stretch>
            <a:fillRect/>
          </a:stretch>
        </p:blipFill>
        <p:spPr bwMode="auto">
          <a:xfrm>
            <a:off x="0" y="0"/>
            <a:ext cx="9393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99592" y="134203"/>
            <a:ext cx="10296525" cy="5577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800" dirty="0">
                <a:solidFill>
                  <a:schemeClr val="tx1"/>
                </a:solidFill>
                <a:latin typeface="+mn-lt"/>
              </a:rPr>
              <a:t>Tatry Zachodnie różnią się od Tatr </a:t>
            </a:r>
            <a:r>
              <a:rPr lang="pl-PL" sz="2800" dirty="0" smtClean="0">
                <a:solidFill>
                  <a:schemeClr val="tx1"/>
                </a:solidFill>
                <a:latin typeface="+mn-lt"/>
              </a:rPr>
              <a:t>Wysokich:</a:t>
            </a:r>
            <a:endParaRPr lang="pl-PL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363" name="pole tekstowe 7"/>
          <p:cNvSpPr txBox="1">
            <a:spLocks noChangeArrowheads="1"/>
          </p:cNvSpPr>
          <p:nvPr/>
        </p:nvSpPr>
        <p:spPr bwMode="auto">
          <a:xfrm>
            <a:off x="2187575" y="1974850"/>
            <a:ext cx="36036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pitchFamily="34" charset="0"/>
              <a:defRPr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pitchFamily="34" charset="0"/>
              <a:defRPr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pitchFamily="34" charset="0"/>
              <a:defRPr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pitchFamily="34" charset="0"/>
              <a:defRPr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endParaRPr lang="pl-PL"/>
          </a:p>
        </p:txBody>
      </p:sp>
      <p:grpSp>
        <p:nvGrpSpPr>
          <p:cNvPr id="3" name="Grupa 2"/>
          <p:cNvGrpSpPr>
            <a:grpSpLocks/>
          </p:cNvGrpSpPr>
          <p:nvPr/>
        </p:nvGrpSpPr>
        <p:grpSpPr bwMode="auto">
          <a:xfrm>
            <a:off x="1843509" y="1049338"/>
            <a:ext cx="5003800" cy="1644862"/>
            <a:chOff x="1907704" y="1232514"/>
            <a:chExt cx="5004048" cy="1646024"/>
          </a:xfrm>
        </p:grpSpPr>
        <p:sp>
          <p:nvSpPr>
            <p:cNvPr id="2" name="pole tekstowe 1"/>
            <p:cNvSpPr txBox="1"/>
            <p:nvPr/>
          </p:nvSpPr>
          <p:spPr>
            <a:xfrm>
              <a:off x="1907704" y="1232514"/>
              <a:ext cx="5004048" cy="4908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l-PL" sz="2400" dirty="0" smtClean="0">
                  <a:solidFill>
                    <a:schemeClr val="tx1"/>
                  </a:solidFill>
                  <a:latin typeface="+mn-lt"/>
                </a:rPr>
                <a:t>wysokością </a:t>
              </a:r>
              <a:r>
                <a:rPr lang="pl-PL" sz="2400" dirty="0">
                  <a:solidFill>
                    <a:schemeClr val="tx1"/>
                  </a:solidFill>
                  <a:latin typeface="+mn-lt"/>
                </a:rPr>
                <a:t>nad poziomem </a:t>
              </a:r>
              <a:r>
                <a:rPr lang="pl-PL" sz="2400" dirty="0" smtClean="0">
                  <a:solidFill>
                    <a:schemeClr val="tx1"/>
                  </a:solidFill>
                  <a:latin typeface="+mn-lt"/>
                </a:rPr>
                <a:t>morza,</a:t>
              </a:r>
              <a:endParaRPr lang="pl-PL" sz="240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5" name="Picture 11" descr="C:\Users\a.klopotek\Desktop\warszawa\panthermedia_A10953669_marcincom-OK_preview.jp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r="7164"/>
            <a:stretch/>
          </p:blipFill>
          <p:spPr bwMode="auto">
            <a:xfrm>
              <a:off x="2734930" y="1904710"/>
              <a:ext cx="1589167" cy="9738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5" name="Picture 7" descr="C:\Users\a.klopotek\Desktop\warszawa\20 pliki 2013-09-12 w 13-45-02\wlja_300909_23.jp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4094"/>
            <a:stretch/>
          </p:blipFill>
          <p:spPr bwMode="auto">
            <a:xfrm>
              <a:off x="4869618" y="1911067"/>
              <a:ext cx="1511375" cy="9674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upa 4"/>
          <p:cNvGrpSpPr>
            <a:grpSpLocks/>
          </p:cNvGrpSpPr>
          <p:nvPr/>
        </p:nvGrpSpPr>
        <p:grpSpPr bwMode="auto">
          <a:xfrm>
            <a:off x="1897581" y="2852936"/>
            <a:ext cx="5154612" cy="1661105"/>
            <a:chOff x="1662731" y="2908590"/>
            <a:chExt cx="5154612" cy="1660692"/>
          </a:xfrm>
        </p:grpSpPr>
        <p:sp>
          <p:nvSpPr>
            <p:cNvPr id="6" name="pole tekstowe 5"/>
            <p:cNvSpPr txBox="1"/>
            <p:nvPr/>
          </p:nvSpPr>
          <p:spPr>
            <a:xfrm>
              <a:off x="1662731" y="2908590"/>
              <a:ext cx="5154612" cy="7903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l-PL" sz="2400" dirty="0">
                  <a:solidFill>
                    <a:schemeClr val="tx1"/>
                  </a:solidFill>
                  <a:latin typeface="+mn-lt"/>
                </a:rPr>
                <a:t>r</a:t>
              </a:r>
              <a:r>
                <a:rPr lang="pl-PL" sz="2400" dirty="0" smtClean="0">
                  <a:solidFill>
                    <a:schemeClr val="tx1"/>
                  </a:solidFill>
                  <a:latin typeface="+mn-lt"/>
                </a:rPr>
                <a:t>odzajem </a:t>
              </a:r>
              <a:r>
                <a:rPr lang="pl-PL" sz="2400" dirty="0">
                  <a:solidFill>
                    <a:schemeClr val="tx1"/>
                  </a:solidFill>
                  <a:latin typeface="+mn-lt"/>
                </a:rPr>
                <a:t>budujących je </a:t>
              </a:r>
              <a:r>
                <a:rPr lang="pl-PL" sz="2400" dirty="0" smtClean="0">
                  <a:solidFill>
                    <a:schemeClr val="tx1"/>
                  </a:solidFill>
                  <a:latin typeface="+mn-lt"/>
                </a:rPr>
                <a:t>skał,</a:t>
              </a:r>
              <a:endParaRPr lang="pl-PL" sz="2400" dirty="0">
                <a:solidFill>
                  <a:schemeClr val="tx1"/>
                </a:solidFill>
                <a:latin typeface="+mn-lt"/>
              </a:endParaRPr>
            </a:p>
            <a:p>
              <a:pPr>
                <a:defRPr/>
              </a:pPr>
              <a:endParaRPr lang="pl-PL" dirty="0"/>
            </a:p>
          </p:txBody>
        </p:sp>
        <p:pic>
          <p:nvPicPr>
            <p:cNvPr id="15371" name="Picture 10" descr="C:\Users\a.klopotek\Desktop\warszawa\20 pliki 2013-09-12 w 13-45-02\164655258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00575" y="3474178"/>
              <a:ext cx="1544786" cy="9951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2" name="Picture 9" descr="C:\Users\a.klopotek\Desktop\warszawa\20 pliki 2013-09-12 w 13-45-02\89102158.jp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t="6857" r="3191" b="-6857"/>
            <a:stretch/>
          </p:blipFill>
          <p:spPr bwMode="auto">
            <a:xfrm>
              <a:off x="2435844" y="3474178"/>
              <a:ext cx="1589088" cy="1095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upa 7"/>
          <p:cNvGrpSpPr>
            <a:grpSpLocks/>
          </p:cNvGrpSpPr>
          <p:nvPr/>
        </p:nvGrpSpPr>
        <p:grpSpPr bwMode="auto">
          <a:xfrm>
            <a:off x="1916631" y="4664073"/>
            <a:ext cx="5116512" cy="1574800"/>
            <a:chOff x="2010344" y="4931383"/>
            <a:chExt cx="5116512" cy="1575178"/>
          </a:xfrm>
        </p:grpSpPr>
        <p:sp>
          <p:nvSpPr>
            <p:cNvPr id="7" name="pole tekstowe 6"/>
            <p:cNvSpPr txBox="1"/>
            <p:nvPr/>
          </p:nvSpPr>
          <p:spPr>
            <a:xfrm>
              <a:off x="2010344" y="4931383"/>
              <a:ext cx="5116512" cy="47287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l-PL" sz="2400" dirty="0">
                  <a:solidFill>
                    <a:schemeClr val="tx1"/>
                  </a:solidFill>
                  <a:latin typeface="+mn-lt"/>
                </a:rPr>
                <a:t>r</a:t>
              </a:r>
              <a:r>
                <a:rPr lang="pl-PL" sz="2400" dirty="0" smtClean="0">
                  <a:solidFill>
                    <a:schemeClr val="tx1"/>
                  </a:solidFill>
                  <a:latin typeface="+mn-lt"/>
                </a:rPr>
                <a:t>zeźbą terenu.</a:t>
              </a:r>
              <a:endParaRPr lang="pl-PL" sz="240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5368" name="Picture 12" descr="C:\Users\a.klopotek\Desktop\warszawa\20 pliki 2013-09-12 w 13-45-02\kope_120409_c864-090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47218" y="5429978"/>
              <a:ext cx="1546909" cy="10765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11" descr="C:\Users\a.klopotek\Desktop\warszawa\shutterstock_150542165_Doin Oakenhelm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59437" y="5429978"/>
              <a:ext cx="1614487" cy="10765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ytuł 1"/>
          <p:cNvSpPr>
            <a:spLocks noGrp="1"/>
          </p:cNvSpPr>
          <p:nvPr>
            <p:ph type="ctrTitle"/>
          </p:nvPr>
        </p:nvSpPr>
        <p:spPr>
          <a:xfrm>
            <a:off x="450829" y="0"/>
            <a:ext cx="8770242" cy="1243013"/>
          </a:xfrm>
        </p:spPr>
        <p:txBody>
          <a:bodyPr/>
          <a:lstStyle/>
          <a:p>
            <a:r>
              <a:rPr lang="pl-PL" sz="2800" dirty="0" smtClean="0"/>
              <a:t>Tatry Wysokie są zbudowane z granitów, </a:t>
            </a:r>
            <a:br>
              <a:rPr lang="pl-PL" sz="2800" dirty="0" smtClean="0"/>
            </a:br>
            <a:r>
              <a:rPr lang="pl-PL" sz="2800" dirty="0" smtClean="0"/>
              <a:t>a Tatry Zachodnie głównie z wapieni</a:t>
            </a:r>
            <a:r>
              <a:rPr lang="pl-PL" sz="3600" dirty="0" smtClean="0"/>
              <a:t>.</a:t>
            </a:r>
          </a:p>
        </p:txBody>
      </p:sp>
      <p:grpSp>
        <p:nvGrpSpPr>
          <p:cNvPr id="2" name="Grupa 4"/>
          <p:cNvGrpSpPr>
            <a:grpSpLocks/>
          </p:cNvGrpSpPr>
          <p:nvPr/>
        </p:nvGrpSpPr>
        <p:grpSpPr bwMode="auto">
          <a:xfrm>
            <a:off x="4644008" y="1833984"/>
            <a:ext cx="4393256" cy="4413347"/>
            <a:chOff x="4644656" y="1833425"/>
            <a:chExt cx="4392613" cy="4413873"/>
          </a:xfrm>
        </p:grpSpPr>
        <p:sp>
          <p:nvSpPr>
            <p:cNvPr id="17417" name="pole tekstowe 5"/>
            <p:cNvSpPr txBox="1">
              <a:spLocks noChangeArrowheads="1"/>
            </p:cNvSpPr>
            <p:nvPr/>
          </p:nvSpPr>
          <p:spPr bwMode="auto">
            <a:xfrm>
              <a:off x="4644656" y="4958248"/>
              <a:ext cx="4392613" cy="1289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pitchFamily="34" charset="0"/>
                <a:defRPr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pitchFamily="34" charset="0"/>
                <a:defRPr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pitchFamily="34" charset="0"/>
                <a:defRPr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pitchFamily="34" charset="0"/>
                <a:defRPr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eaLnBrk="1" hangingPunct="1"/>
              <a:r>
                <a:rPr lang="pl-PL" dirty="0">
                  <a:solidFill>
                    <a:schemeClr val="tx1"/>
                  </a:solidFill>
                </a:rPr>
                <a:t>Wapień powstał ze szkieletów drobnych zwierząt. Nie jest tak twardy i odporny jak granit, dlatego jest podatny </a:t>
              </a:r>
              <a:endParaRPr lang="pl-PL" dirty="0" smtClean="0">
                <a:solidFill>
                  <a:schemeClr val="tx1"/>
                </a:solidFill>
              </a:endParaRPr>
            </a:p>
            <a:p>
              <a:pPr algn="ctr" eaLnBrk="1" hangingPunct="1"/>
              <a:r>
                <a:rPr lang="pl-PL" dirty="0" smtClean="0">
                  <a:solidFill>
                    <a:schemeClr val="tx1"/>
                  </a:solidFill>
                </a:rPr>
                <a:t>na działanie wody</a:t>
              </a:r>
              <a:r>
                <a:rPr lang="pl-PL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17418" name="Picture 9" descr="C:\Users\a.klopotek\Desktop\warszawa\20 pliki 2013-09-12 w 13-45-02\89102158.jpg"/>
            <p:cNvPicPr>
              <a:picLocks noChangeAspect="1" noChangeArrowheads="1"/>
            </p:cNvPicPr>
            <p:nvPr/>
          </p:nvPicPr>
          <p:blipFill>
            <a:blip r:embed="rId2" cstate="print"/>
            <a:srcRect t="6857" b="-6857"/>
            <a:stretch>
              <a:fillRect/>
            </a:stretch>
          </p:blipFill>
          <p:spPr bwMode="auto">
            <a:xfrm>
              <a:off x="4728098" y="1833425"/>
              <a:ext cx="4206261" cy="29785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upa 3"/>
          <p:cNvGrpSpPr>
            <a:grpSpLocks/>
          </p:cNvGrpSpPr>
          <p:nvPr/>
        </p:nvGrpSpPr>
        <p:grpSpPr bwMode="auto">
          <a:xfrm>
            <a:off x="215375" y="1854200"/>
            <a:ext cx="4187825" cy="4401598"/>
            <a:chOff x="121618" y="1853644"/>
            <a:chExt cx="4187899" cy="4402123"/>
          </a:xfrm>
        </p:grpSpPr>
        <p:sp>
          <p:nvSpPr>
            <p:cNvPr id="17415" name="pole tekstowe 6"/>
            <p:cNvSpPr txBox="1">
              <a:spLocks noChangeArrowheads="1"/>
            </p:cNvSpPr>
            <p:nvPr/>
          </p:nvSpPr>
          <p:spPr bwMode="auto">
            <a:xfrm>
              <a:off x="389447" y="4966717"/>
              <a:ext cx="3860800" cy="1289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pitchFamily="34" charset="0"/>
                <a:defRPr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pitchFamily="34" charset="0"/>
                <a:defRPr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pitchFamily="34" charset="0"/>
                <a:defRPr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pitchFamily="34" charset="0"/>
                <a:defRPr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eaLnBrk="1" hangingPunct="1"/>
              <a:r>
                <a:rPr lang="pl-PL" dirty="0">
                  <a:solidFill>
                    <a:schemeClr val="tx1"/>
                  </a:solidFill>
                </a:rPr>
                <a:t>W granicie wyraźnie widać duże, wielobarwne kawałki różnych minerałów. Skała ta jest bardzo twarda. </a:t>
              </a:r>
            </a:p>
          </p:txBody>
        </p:sp>
        <p:pic>
          <p:nvPicPr>
            <p:cNvPr id="17416" name="Picture 10" descr="C:\Users\a.klopotek\Desktop\warszawa\20 pliki 2013-09-12 w 13-45-02\164655258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618" y="1853644"/>
              <a:ext cx="4187899" cy="27736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19" name="Picture 11" descr="C:\Users\a.klopotek\Desktop\warszawa\20 pliki 2013-09-12 w 13-45-02\1687949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264" y="1548612"/>
            <a:ext cx="2886991" cy="2212181"/>
          </a:xfrm>
          <a:prstGeom prst="ellipse">
            <a:avLst/>
          </a:prstGeom>
          <a:ln w="57150" cap="rnd">
            <a:solidFill>
              <a:srgbClr val="7F7F7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C:\Users\a.klopotek\Desktop\warszawa\20 pliki 2013-09-12 w 13-45-02\1771126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6430" y="1484608"/>
            <a:ext cx="3024336" cy="2276185"/>
          </a:xfrm>
          <a:prstGeom prst="ellipse">
            <a:avLst/>
          </a:prstGeom>
          <a:ln w="57150" cap="rnd">
            <a:solidFill>
              <a:schemeClr val="bg1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6009" t="3041" r="7867" b="7921"/>
          <a:stretch>
            <a:fillRect/>
          </a:stretch>
        </p:blipFill>
        <p:spPr bwMode="auto">
          <a:xfrm>
            <a:off x="0" y="0"/>
            <a:ext cx="9714189" cy="710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4800</TotalTime>
  <Words>286</Words>
  <Application>Microsoft Office PowerPoint</Application>
  <PresentationFormat>Pokaz na ekranie (4:3)</PresentationFormat>
  <Paragraphs>53</Paragraphs>
  <Slides>19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Motyw pakietu Office</vt:lpstr>
      <vt:lpstr>Podział gór w Polsce</vt:lpstr>
      <vt:lpstr>Podział gór ze względu na genezę</vt:lpstr>
      <vt:lpstr>Slajd 3</vt:lpstr>
      <vt:lpstr>Slajd 4</vt:lpstr>
      <vt:lpstr>Slajd 5</vt:lpstr>
      <vt:lpstr>Slajd 6</vt:lpstr>
      <vt:lpstr>Slajd 7</vt:lpstr>
      <vt:lpstr>Tatry Wysokie są zbudowane z granitów,  a Tatry Zachodnie głównie z wapieni.</vt:lpstr>
      <vt:lpstr>Slajd 9</vt:lpstr>
      <vt:lpstr>Slajd 10</vt:lpstr>
      <vt:lpstr>Podpisz wskazane na ilustracji elementy rzeźby gór. Wykorzystaj określenia z ramki.   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Toshiba</dc:creator>
  <cp:lastModifiedBy>Toshiba</cp:lastModifiedBy>
  <cp:revision>10</cp:revision>
  <dcterms:created xsi:type="dcterms:W3CDTF">2018-10-20T14:08:42Z</dcterms:created>
  <dcterms:modified xsi:type="dcterms:W3CDTF">2018-11-22T19:13:56Z</dcterms:modified>
</cp:coreProperties>
</file>