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70320"/>
            <a:ext cx="8229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186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2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4270320"/>
            <a:ext cx="82285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4270320"/>
            <a:ext cx="82292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352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186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4571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7032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9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882800"/>
            <a:ext cx="401544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70320"/>
            <a:ext cx="8228520" cy="2180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200" y="14040"/>
            <a:ext cx="9129600" cy="6836400"/>
          </a:xfrm>
          <a:prstGeom prst="rtTriangle">
            <a:avLst/>
          </a:prstGeom>
          <a:gradFill>
            <a:gsLst>
              <a:gs pos="0">
                <a:srgbClr val="def5fa"/>
              </a:gs>
              <a:gs pos="50000">
                <a:srgbClr val="def5fa"/>
              </a:gs>
              <a:gs pos="100000">
                <a:srgbClr val="def5fa"/>
              </a:gs>
            </a:gsLst>
            <a:lin ang="7998000"/>
          </a:gradFill>
        </p:spPr>
      </p:sp>
      <p:sp>
        <p:nvSpPr>
          <p:cNvPr id="1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rgbClr val="b9b9b9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rgbClr val="c0c0c0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7853760" y="6847920"/>
            <a:ext cx="1892520" cy="1293840"/>
          </a:xfrm>
          <a:prstGeom prst="triangle">
            <a:avLst>
              <a:gd fmla="val 10264" name="adj"/>
            </a:avLst>
          </a:prstGeom>
          <a:gradFill>
            <a:gsLst>
              <a:gs pos="0">
                <a:srgbClr val="026d89"/>
              </a:gs>
              <a:gs pos="100000">
                <a:srgbClr val="7cd2f2"/>
              </a:gs>
            </a:gsLst>
            <a:lin ang="20904000"/>
          </a:gradFill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40720" y="776160"/>
            <a:ext cx="8062560" cy="1469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l-PL" sz="4400">
                <a:solidFill>
                  <a:srgbClr val="6c9bad"/>
                </a:solidFill>
                <a:latin typeface="Century Gothic"/>
              </a:rPr>
              <a:t>Kliknij, aby edytować format tekstu tytułuKliknij, aby edytować styl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1371600" y="6012720"/>
            <a:ext cx="5790960" cy="364680"/>
          </a:xfrm>
          <a:prstGeom prst="rect">
            <a:avLst/>
          </a:prstGeom>
        </p:spPr>
        <p:txBody>
          <a:bodyPr bIns="0" lIns="90000" rIns="90000" tIns="0"/>
          <a:p>
            <a:r>
              <a:rPr lang="pl-PL" sz="1000">
                <a:solidFill>
                  <a:srgbClr val="ffffff"/>
                </a:solidFill>
                <a:latin typeface="Century Gothic"/>
              </a:rPr>
              <a:t>18-11-14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1371600" y="5650560"/>
            <a:ext cx="5790960" cy="364680"/>
          </a:xfrm>
          <a:prstGeom prst="rect">
            <a:avLst/>
          </a:prstGeom>
        </p:spPr>
        <p:txBody>
          <a:bodyPr anchor="b" bIns="0" lIns="90000" rIns="90000" tIns="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392320" y="5752440"/>
            <a:ext cx="502560" cy="364680"/>
          </a:xfrm>
          <a:prstGeom prst="rect">
            <a:avLst/>
          </a:prstGeom>
        </p:spPr>
        <p:txBody>
          <a:bodyPr anchor="ctr" bIns="45000" lIns="90000" rIns="90000" tIns="45000"/>
          <a:p>
            <a:fld id="{4101F121-F1D1-41D1-A131-01E1C141D131}" type="slidenum">
              <a:rPr lang="pl-PL" sz="1300">
                <a:solidFill>
                  <a:srgbClr val="ffffff"/>
                </a:solidFill>
                <a:latin typeface="Century Gothic"/>
              </a:rPr>
              <a:t>&lt;numer&gt;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200" y="14040"/>
            <a:ext cx="9129600" cy="6836400"/>
          </a:xfrm>
          <a:prstGeom prst="rtTriangle">
            <a:avLst/>
          </a:prstGeom>
          <a:gradFill>
            <a:gsLst>
              <a:gs pos="0">
                <a:srgbClr val="def5fa"/>
              </a:gs>
              <a:gs pos="50000">
                <a:srgbClr val="def5fa"/>
              </a:gs>
              <a:gs pos="100000">
                <a:srgbClr val="def5fa"/>
              </a:gs>
            </a:gsLst>
            <a:lin ang="7998000"/>
          </a:gradFill>
        </p:spPr>
      </p:sp>
      <p:sp>
        <p:nvSpPr>
          <p:cNvPr id="42" name="Line 2"/>
          <p:cNvSpPr/>
          <p:nvPr/>
        </p:nvSpPr>
        <p:spPr>
          <a:xfrm>
            <a:off x="0" y="6840"/>
            <a:ext cx="9136800" cy="6843960"/>
          </a:xfrm>
          <a:prstGeom prst="line">
            <a:avLst/>
          </a:prstGeom>
          <a:ln w="5040">
            <a:solidFill>
              <a:srgbClr val="b9b9b9"/>
            </a:solidFill>
            <a:round/>
          </a:ln>
        </p:spPr>
      </p:sp>
      <p:sp>
        <p:nvSpPr>
          <p:cNvPr id="43" name="Line 3"/>
          <p:cNvSpPr/>
          <p:nvPr/>
        </p:nvSpPr>
        <p:spPr>
          <a:xfrm flipH="1">
            <a:off x="6468480" y="4948200"/>
            <a:ext cx="2673000" cy="1900080"/>
          </a:xfrm>
          <a:prstGeom prst="line">
            <a:avLst/>
          </a:prstGeom>
          <a:ln w="6120">
            <a:solidFill>
              <a:srgbClr val="c0c0c0"/>
            </a:solidFill>
            <a:round/>
          </a:ln>
        </p:spPr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pl-PL" sz="4200">
                <a:solidFill>
                  <a:srgbClr val="6c9bad"/>
                </a:solidFill>
                <a:latin typeface="Century Gothic"/>
              </a:rPr>
              <a:t>Kliknij, aby edytować format tekstu tytułuKliknij, aby edytować styl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>
                <a:solidFill>
                  <a:srgbClr val="ffffff"/>
                </a:solidFill>
                <a:latin typeface="Century Gothic"/>
              </a:rPr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>
                <a:solidFill>
                  <a:srgbClr val="ffffff"/>
                </a:solidFill>
                <a:latin typeface="Century Gothic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>
                <a:solidFill>
                  <a:srgbClr val="ffffff"/>
                </a:solidFill>
                <a:latin typeface="Century Gothic"/>
              </a:rPr>
              <a:t>Ósmy poziom konspektu</a:t>
            </a:r>
            <a:endParaRPr/>
          </a:p>
          <a:p>
            <a:r>
              <a:rPr lang="pl-PL">
                <a:solidFill>
                  <a:srgbClr val="ffffff"/>
                </a:solidFill>
                <a:latin typeface="Century Gothic"/>
              </a:rPr>
              <a:t>Dziewiąty poziom konspektuKliknij, aby edytować style wzorca tekstu</a:t>
            </a:r>
            <a:endParaRPr/>
          </a:p>
          <a:p>
            <a:r>
              <a:rPr lang="pl-PL">
                <a:solidFill>
                  <a:srgbClr val="ffffff"/>
                </a:solidFill>
                <a:latin typeface="Century Gothic"/>
              </a:rPr>
              <a:t>Drugi poziom</a:t>
            </a:r>
            <a:endParaRPr/>
          </a:p>
          <a:p>
            <a:r>
              <a:rPr lang="pl-PL">
                <a:solidFill>
                  <a:srgbClr val="ffffff"/>
                </a:solidFill>
                <a:latin typeface="Century Gothic"/>
              </a:rPr>
              <a:t>Trzeci poziom</a:t>
            </a:r>
            <a:endParaRPr/>
          </a:p>
          <a:p>
            <a:r>
              <a:rPr lang="pl-PL">
                <a:solidFill>
                  <a:srgbClr val="ffffff"/>
                </a:solidFill>
                <a:latin typeface="Century Gothic"/>
              </a:rPr>
              <a:t>Czwarty poziom</a:t>
            </a:r>
            <a:endParaRPr/>
          </a:p>
          <a:p>
            <a:r>
              <a:rPr lang="pl-PL">
                <a:solidFill>
                  <a:srgbClr val="ffffff"/>
                </a:solidFill>
                <a:latin typeface="Century Gothic"/>
              </a:rPr>
              <a:t>Piąty poziom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4791600" y="6480000"/>
            <a:ext cx="2133360" cy="3013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l-PL">
                <a:solidFill>
                  <a:srgbClr val="ffffff"/>
                </a:solidFill>
                <a:latin typeface="Century Gothic"/>
              </a:rPr>
              <a:t>18-11-14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457200" y="6481080"/>
            <a:ext cx="4259520" cy="30060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E1614151-91E1-4161-A1D1-918101B1C1E1}" type="slidenum">
              <a:rPr lang="pl-PL">
                <a:solidFill>
                  <a:srgbClr val="ffffff"/>
                </a:solidFill>
                <a:latin typeface="Century Gothic"/>
              </a:rPr>
              <a:t>&lt;numer&gt;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40720" y="776160"/>
            <a:ext cx="8062560" cy="14695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b="1" lang="pl-PL" sz="4400">
                <a:solidFill>
                  <a:srgbClr val="6c9bad"/>
                </a:solidFill>
                <a:latin typeface="Arial Black"/>
              </a:rPr>
              <a:t>Mrozy i Śnieżyce 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40720" y="2250360"/>
            <a:ext cx="8062560" cy="175212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Co zrobić jeżeli samochód utknie w zaspach?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pozostać w samochodzie, jeżeli znamy okolice można poszukać pomocy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wezwać pomoc przez telefon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w oczekiwaniu na pomoc pozatykać wszystkie szczeliny przez, które może przedostawać się wiatr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na antenie samochodu/podniesionej wycieraczce wywiesić przedmiot w jaskrawym kolorze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co pewien czas włączać silnik, aby utrzymać odpowiednią temperaturę w samochodzie</a:t>
            </a:r>
            <a:endParaRPr/>
          </a:p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Co zrobić jeżeli samochód utknie w zaspach?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w czasie pracy silnika włączać światła pozycyjne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dbać o drożność rury wydechowej, wentylować wnętrze pojazdu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kontrolować objawy wychłodzenia lub odmrożeń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wykonywać lekkie ćwiczenia, aby poprawić krążenie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spać na zmianę ze współpasażerami, zgromadzić się blisko siebie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Co to jest mróz?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l-PL" sz="3000">
                <a:solidFill>
                  <a:srgbClr val="ffffff"/>
                </a:solidFill>
                <a:latin typeface="Century Gothic"/>
              </a:rPr>
              <a:t>  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Mróz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 – stan pogody,  kiedy temperatura powietrza na otwartej przestrzeni (na wysokości 2 metrów nad gruntem) jest niższa od temperatury zamarzania wody (0 °C) w normalnych warunkach, utrzymujący się przez okres dłuższy niż jedną dobę.</a:t>
            </a:r>
            <a:endParaRPr/>
          </a:p>
        </p:txBody>
      </p:sp>
      <p:pic>
        <p:nvPicPr>
          <p:cNvPr descr="" id="85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5857920" y="4714920"/>
            <a:ext cx="2999880" cy="19962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Jakie wyróżniamy stopnie mrozów?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l-PL" sz="2800">
                <a:solidFill>
                  <a:srgbClr val="ffffff"/>
                </a:solidFill>
                <a:latin typeface="Century Gothic"/>
              </a:rPr>
              <a:t>1) 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lekki mróz: 0 do −3,5 °C (32 do 25,7°F)</a:t>
            </a:r>
            <a:endParaRPr/>
          </a:p>
          <a:p>
            <a:r>
              <a:rPr lang="pl-PL" sz="2800">
                <a:solidFill>
                  <a:srgbClr val="ffffff"/>
                </a:solidFill>
                <a:latin typeface="Century Gothic"/>
              </a:rPr>
              <a:t>2) 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umiarkowany mróz: −3,6 do −6,5 °C (25,6 do 20,3°F)</a:t>
            </a:r>
            <a:endParaRPr/>
          </a:p>
          <a:p>
            <a:r>
              <a:rPr lang="pl-PL" sz="2800">
                <a:solidFill>
                  <a:srgbClr val="ffffff"/>
                </a:solidFill>
                <a:latin typeface="Century Gothic"/>
              </a:rPr>
              <a:t>3) s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ilny mróz: −6,6 do −11,5 °C (20,2 do 11,3°F)</a:t>
            </a:r>
            <a:endParaRPr/>
          </a:p>
          <a:p>
            <a:r>
              <a:rPr lang="pl-PL" sz="2800">
                <a:solidFill>
                  <a:srgbClr val="ffffff"/>
                </a:solidFill>
                <a:latin typeface="Century Gothic"/>
              </a:rPr>
              <a:t>4) 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bardzo ostry mróz: poniżej −11,5 °C (11,3°F)</a:t>
            </a:r>
            <a:endParaRPr/>
          </a:p>
          <a:p>
            <a:endParaRPr/>
          </a:p>
        </p:txBody>
      </p:sp>
      <p:pic>
        <p:nvPicPr>
          <p:cNvPr descr="" id="8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3214800" y="5072040"/>
            <a:ext cx="3066840" cy="149508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Co to jest śnieżyca?</a:t>
            </a:r>
            <a:endParaRPr/>
          </a:p>
        </p:txBody>
      </p:sp>
      <p:pic>
        <p:nvPicPr>
          <p:cNvPr descr="" id="90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6286680" y="571320"/>
            <a:ext cx="2619000" cy="1742760"/>
          </a:xfrm>
          <a:prstGeom prst="rect">
            <a:avLst/>
          </a:prstGeom>
        </p:spPr>
      </p:pic>
      <p:sp>
        <p:nvSpPr>
          <p:cNvPr id="91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pl-PL" sz="3000">
                <a:solidFill>
                  <a:srgbClr val="ffffff"/>
                </a:solidFill>
                <a:latin typeface="Century Gothic"/>
              </a:rPr>
              <a:t>   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Śnieżyca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, zadymka, burza śnieżna, zawieja śnieżna – gwałtowny, obfity opad śniegu z towarzyszącym mu silnym wiatrem. Podczas zawiei śnieg praktycznie nie opada na ziemię a jest niesiony przez wiatr. Widoczność jest często ograniczona do poniżej 200m.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Zasady bezpieczeństwa w czasie śnieżyc/mrozów!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3000">
                <a:solidFill>
                  <a:srgbClr val="ffffff"/>
                </a:solidFill>
                <a:latin typeface="Century Gothic"/>
              </a:rPr>
              <a:t>W czasie silnych mrozów i śnieżyc w miarę możliwości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pozostać w domu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3000">
                <a:solidFill>
                  <a:srgbClr val="ffffff"/>
                </a:solidFill>
                <a:latin typeface="Century Gothic"/>
              </a:rPr>
              <a:t>Jeżeli musisz wyjść,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ubierz się ciepło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, najlepiej na ,,cebulkę’’ (czyli kilka warstw odzieży).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b="1" lang="pl-PL" sz="3000">
                <a:solidFill>
                  <a:srgbClr val="ffffff"/>
                </a:solidFill>
                <a:latin typeface="Century Gothic"/>
              </a:rPr>
              <a:t>Pozostaw informację 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o celu wyjścia i przybliżonej porze powrotu (zwłaszcza w górach),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zabierz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 ze sobą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naładowany telefon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Zasady bezpieczeństwa w czasie śnieżyc/mrozów!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b="1" lang="pl-PL" sz="3000">
                <a:solidFill>
                  <a:srgbClr val="ffffff"/>
                </a:solidFill>
                <a:latin typeface="Century Gothic"/>
              </a:rPr>
              <a:t>Zachowaj ostrożność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, bo śnieg może maskować przeszkody, rowy, odsłonięte studzienki melioracyjne itp.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b="1" lang="pl-PL" sz="3000">
                <a:solidFill>
                  <a:srgbClr val="ffffff"/>
                </a:solidFill>
                <a:latin typeface="Century Gothic"/>
              </a:rPr>
              <a:t>Reaguj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 jeśli zauważysz osoby potrzebujące pomocy.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b="1" lang="pl-PL" sz="3000">
                <a:solidFill>
                  <a:srgbClr val="ffffff"/>
                </a:solidFill>
                <a:latin typeface="Century Gothic"/>
              </a:rPr>
              <a:t>Uważaj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 </a:t>
            </a:r>
            <a:r>
              <a:rPr b="1" lang="pl-PL" sz="3000">
                <a:solidFill>
                  <a:srgbClr val="ffffff"/>
                </a:solidFill>
                <a:latin typeface="Century Gothic"/>
              </a:rPr>
              <a:t>na sople </a:t>
            </a:r>
            <a:r>
              <a:rPr lang="pl-PL" sz="3000">
                <a:solidFill>
                  <a:srgbClr val="ffffff"/>
                </a:solidFill>
                <a:latin typeface="Century Gothic"/>
              </a:rPr>
              <a:t>zwisające z dachów.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3000">
                <a:solidFill>
                  <a:srgbClr val="ffffff"/>
                </a:solidFill>
                <a:latin typeface="Century Gothic"/>
              </a:rPr>
              <a:t>Sprawdź, czy w twoim domu kratki wentylacyjne nie są zasłonięte.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Zasady bezpieczeństwa w czasie śnieżyc/mrozów!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3000">
                <a:solidFill>
                  <a:srgbClr val="ffffff"/>
                </a:solidFill>
                <a:latin typeface="Century Gothic"/>
              </a:rPr>
              <a:t>Do jazdy na nartach lub łyżwach wybieraj tylko miejsca do tego przeznaczone.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3000">
                <a:solidFill>
                  <a:srgbClr val="ffffff"/>
                </a:solidFill>
                <a:latin typeface="Century Gothic"/>
              </a:rPr>
              <a:t>Nie przywiązuj sanek do traktora samochodu itp.</a:t>
            </a:r>
            <a:endParaRPr/>
          </a:p>
        </p:txBody>
      </p:sp>
      <p:pic>
        <p:nvPicPr>
          <p:cNvPr descr="" id="98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0" y="4357800"/>
            <a:ext cx="3955680" cy="192852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Podróżowanie zimą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Osoby podróżujące zimą powinny pamiętać, aby: podróżować w ciągu dnia, unikać jazdy w pojedynkę, słuchać komunikatorów o pogodzie i stanie dróg.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Jeśli osoby podróżujące samochodem powinny zaopatrzyć się w: telefon z ładowarką samochodową, suchy prowiant, kilka butelek napojów, termos z gorącym napojem, lampę przenośną z zapasem baterii, łopatę, śpiwór, koce, przewody do rozruchu silnika, łańcuchy do opon, podręczne narzędzia.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pl-PL" sz="4200">
                <a:solidFill>
                  <a:srgbClr val="6c9bad"/>
                </a:solidFill>
                <a:latin typeface="Century Gothic"/>
              </a:rPr>
              <a:t>Podróżowanie zimą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Przed nadejściem zimy posiadacze samochodu powinni zrobić przegląd samochodu i wymienić opony na zimowe.</a:t>
            </a:r>
            <a:endParaRPr/>
          </a:p>
          <a:p>
            <a:pPr>
              <a:buSzPct val="80000"/>
              <a:buFont charset="2" typeface="Wingdings 2"/>
              <a:buChar char=""/>
            </a:pPr>
            <a:r>
              <a:rPr lang="pl-PL" sz="2800">
                <a:solidFill>
                  <a:srgbClr val="ffffff"/>
                </a:solidFill>
                <a:latin typeface="Century Gothic"/>
              </a:rPr>
              <a:t>Przy ekstremalnie niskiej temperaturze należy unikać podróżowania z małymi dziećmi.</a:t>
            </a:r>
            <a:endParaRPr/>
          </a:p>
          <a:p>
            <a:endParaRPr/>
          </a:p>
        </p:txBody>
      </p:sp>
      <p:pic>
        <p:nvPicPr>
          <p:cNvPr descr="" id="103" name="Obraz 3"/>
          <p:cNvPicPr/>
          <p:nvPr/>
        </p:nvPicPr>
        <p:blipFill>
          <a:blip r:embed="rId1"/>
          <a:stretch>
            <a:fillRect/>
          </a:stretch>
        </p:blipFill>
        <p:spPr>
          <a:xfrm>
            <a:off x="4786200" y="4214880"/>
            <a:ext cx="3709800" cy="232488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