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70" r:id="rId6"/>
    <p:sldId id="26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72" r:id="rId17"/>
    <p:sldId id="275" r:id="rId18"/>
    <p:sldId id="277" r:id="rId19"/>
    <p:sldId id="268" r:id="rId20"/>
    <p:sldId id="273" r:id="rId21"/>
    <p:sldId id="274" r:id="rId22"/>
    <p:sldId id="278" r:id="rId23"/>
    <p:sldId id="279" r:id="rId2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BqrebAIfq6sAhsAj5rjKqA==" hashData="qouSTpRw/NWKBD2ePHcmH74q2bk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2F39"/>
    <a:srgbClr val="3F3F3F"/>
    <a:srgbClr val="A329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79" autoAdjust="0"/>
  </p:normalViewPr>
  <p:slideViewPr>
    <p:cSldViewPr>
      <p:cViewPr varScale="1">
        <p:scale>
          <a:sx n="67" d="100"/>
          <a:sy n="67" d="100"/>
        </p:scale>
        <p:origin x="-9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11F6F-2D2C-4096-AE54-FAB1C3CF34AA}" type="datetimeFigureOut">
              <a:rPr lang="sk-SK" smtClean="0"/>
              <a:pPr/>
              <a:t>20. 2. 2012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5D15E-07AE-4674-AB6B-FDE3F951337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13316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FC1AC5-A240-4A3D-8850-839A4B9B3124}" type="slidenum">
              <a:rPr lang="sk-SK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5D15E-07AE-4674-AB6B-FDE3F9513372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6022-2367-4BB7-AE04-12AEEF4180EA}" type="datetimeFigureOut">
              <a:rPr lang="sk-SK" smtClean="0"/>
              <a:pPr/>
              <a:t>20. 2. 2012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A123-4B5D-4220-B9AA-222394F54B0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6022-2367-4BB7-AE04-12AEEF4180EA}" type="datetimeFigureOut">
              <a:rPr lang="sk-SK" smtClean="0"/>
              <a:pPr/>
              <a:t>20. 2. 2012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A123-4B5D-4220-B9AA-222394F54B0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6022-2367-4BB7-AE04-12AEEF4180EA}" type="datetimeFigureOut">
              <a:rPr lang="sk-SK" smtClean="0"/>
              <a:pPr/>
              <a:t>20. 2. 2012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A123-4B5D-4220-B9AA-222394F54B0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6022-2367-4BB7-AE04-12AEEF4180EA}" type="datetimeFigureOut">
              <a:rPr lang="sk-SK" smtClean="0"/>
              <a:pPr/>
              <a:t>20. 2. 2012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A123-4B5D-4220-B9AA-222394F54B0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6022-2367-4BB7-AE04-12AEEF4180EA}" type="datetimeFigureOut">
              <a:rPr lang="sk-SK" smtClean="0"/>
              <a:pPr/>
              <a:t>20. 2. 2012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A123-4B5D-4220-B9AA-222394F54B0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6022-2367-4BB7-AE04-12AEEF4180EA}" type="datetimeFigureOut">
              <a:rPr lang="sk-SK" smtClean="0"/>
              <a:pPr/>
              <a:t>20. 2. 2012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A123-4B5D-4220-B9AA-222394F54B0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6022-2367-4BB7-AE04-12AEEF4180EA}" type="datetimeFigureOut">
              <a:rPr lang="sk-SK" smtClean="0"/>
              <a:pPr/>
              <a:t>20. 2. 2012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A123-4B5D-4220-B9AA-222394F54B0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6022-2367-4BB7-AE04-12AEEF4180EA}" type="datetimeFigureOut">
              <a:rPr lang="sk-SK" smtClean="0"/>
              <a:pPr/>
              <a:t>20. 2. 2012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A123-4B5D-4220-B9AA-222394F54B0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6022-2367-4BB7-AE04-12AEEF4180EA}" type="datetimeFigureOut">
              <a:rPr lang="sk-SK" smtClean="0"/>
              <a:pPr/>
              <a:t>20. 2. 2012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A123-4B5D-4220-B9AA-222394F54B0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6022-2367-4BB7-AE04-12AEEF4180EA}" type="datetimeFigureOut">
              <a:rPr lang="sk-SK" smtClean="0"/>
              <a:pPr/>
              <a:t>20. 2. 2012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A123-4B5D-4220-B9AA-222394F54B0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6022-2367-4BB7-AE04-12AEEF4180EA}" type="datetimeFigureOut">
              <a:rPr lang="sk-SK" smtClean="0"/>
              <a:pPr/>
              <a:t>20. 2. 2012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A123-4B5D-4220-B9AA-222394F54B0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F6022-2367-4BB7-AE04-12AEEF4180EA}" type="datetimeFigureOut">
              <a:rPr lang="sk-SK" smtClean="0"/>
              <a:pPr/>
              <a:t>20. 2. 2012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9A123-4B5D-4220-B9AA-222394F54B0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8460" t="21282" r="7857" b="59031"/>
          <a:stretch>
            <a:fillRect/>
          </a:stretch>
        </p:blipFill>
        <p:spPr bwMode="auto">
          <a:xfrm>
            <a:off x="1835696" y="2420888"/>
            <a:ext cx="6635540" cy="1368152"/>
          </a:xfrm>
          <a:prstGeom prst="rect">
            <a:avLst/>
          </a:prstGeom>
          <a:noFill/>
          <a:ln w="1016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 w="177800" h="184150" prst="coolSlant"/>
            <a:bevelB w="247650" h="203200" prst="coolSlant"/>
          </a:sp3d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/>
          <a:srcRect l="38460" t="12422" r="21188" b="76750"/>
          <a:stretch>
            <a:fillRect/>
          </a:stretch>
        </p:blipFill>
        <p:spPr bwMode="auto">
          <a:xfrm>
            <a:off x="1835696" y="4365104"/>
            <a:ext cx="6696743" cy="1440160"/>
          </a:xfrm>
          <a:prstGeom prst="rect">
            <a:avLst/>
          </a:prstGeom>
          <a:noFill/>
          <a:ln w="1016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 w="190500" h="184150" prst="coolSlant"/>
            <a:bevelB w="190500" h="184150"/>
          </a:sp3d>
        </p:spPr>
      </p:pic>
      <p:sp>
        <p:nvSpPr>
          <p:cNvPr id="6" name="Obdĺžnik 5"/>
          <p:cNvSpPr/>
          <p:nvPr/>
        </p:nvSpPr>
        <p:spPr>
          <a:xfrm>
            <a:off x="5220072" y="4509120"/>
            <a:ext cx="367240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k-SK" sz="2000" b="1" cap="none" spc="0" dirty="0" smtClean="0">
                <a:ln w="1905"/>
                <a:solidFill>
                  <a:srgbClr val="BB2F39"/>
                </a:solidFill>
                <a:latin typeface="Comic Sans MS" pitchFamily="66" charset="0"/>
                <a:ea typeface="Batang" pitchFamily="18" charset="-127"/>
                <a:cs typeface="Arial" pitchFamily="34" charset="0"/>
              </a:rPr>
              <a:t>RNDr. Anna </a:t>
            </a:r>
            <a:r>
              <a:rPr lang="sk-SK" sz="2000" b="1" cap="none" spc="0" dirty="0" err="1" smtClean="0">
                <a:ln w="1905"/>
                <a:solidFill>
                  <a:srgbClr val="BB2F39"/>
                </a:solidFill>
                <a:latin typeface="Comic Sans MS" pitchFamily="66" charset="0"/>
                <a:ea typeface="Batang" pitchFamily="18" charset="-127"/>
                <a:cs typeface="Arial" pitchFamily="34" charset="0"/>
              </a:rPr>
              <a:t>Plachtinská</a:t>
            </a:r>
            <a:endParaRPr lang="sk-SK" sz="2000" b="1" cap="none" spc="0" dirty="0" smtClean="0">
              <a:ln w="1905"/>
              <a:solidFill>
                <a:srgbClr val="BB2F39"/>
              </a:solidFill>
              <a:latin typeface="Comic Sans MS" pitchFamily="66" charset="0"/>
              <a:ea typeface="Batang" pitchFamily="18" charset="-127"/>
              <a:cs typeface="Arial" pitchFamily="34" charset="0"/>
            </a:endParaRPr>
          </a:p>
          <a:p>
            <a:r>
              <a:rPr lang="sk-SK" sz="2000" b="1" dirty="0" smtClean="0">
                <a:ln w="1905"/>
                <a:solidFill>
                  <a:srgbClr val="BB2F39"/>
                </a:solidFill>
                <a:latin typeface="Comic Sans MS" pitchFamily="66" charset="0"/>
                <a:ea typeface="Batang" pitchFamily="18" charset="-127"/>
                <a:cs typeface="Arial" pitchFamily="34" charset="0"/>
              </a:rPr>
              <a:t>ZŠ Komenského 1962/8</a:t>
            </a:r>
          </a:p>
          <a:p>
            <a:r>
              <a:rPr lang="sk-SK" sz="2000" b="1" cap="none" spc="0" dirty="0" smtClean="0">
                <a:ln w="1905"/>
                <a:solidFill>
                  <a:srgbClr val="BB2F39"/>
                </a:solidFill>
                <a:latin typeface="Comic Sans MS" pitchFamily="66" charset="0"/>
                <a:ea typeface="Batang" pitchFamily="18" charset="-127"/>
                <a:cs typeface="Arial" pitchFamily="34" charset="0"/>
              </a:rPr>
              <a:t>Trebišov</a:t>
            </a:r>
            <a:endParaRPr lang="sk-SK" sz="2000" b="1" cap="none" spc="0" dirty="0">
              <a:ln w="1905"/>
              <a:solidFill>
                <a:srgbClr val="BB2F39"/>
              </a:solidFill>
              <a:latin typeface="Comic Sans MS" pitchFamily="66" charset="0"/>
              <a:ea typeface="Batang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/>
          <a:srcRect l="38460" t="12422" r="7304" b="76750"/>
          <a:stretch>
            <a:fillRect/>
          </a:stretch>
        </p:blipFill>
        <p:spPr bwMode="auto">
          <a:xfrm>
            <a:off x="2555776" y="188640"/>
            <a:ext cx="4968552" cy="864096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sp>
        <p:nvSpPr>
          <p:cNvPr id="6" name="Obdĺžnik 5"/>
          <p:cNvSpPr/>
          <p:nvPr/>
        </p:nvSpPr>
        <p:spPr>
          <a:xfrm>
            <a:off x="2339752" y="332655"/>
            <a:ext cx="53285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800" b="1" dirty="0" smtClean="0">
                <a:ln w="1905"/>
                <a:solidFill>
                  <a:srgbClr val="BB2F39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S</a:t>
            </a:r>
            <a:r>
              <a:rPr lang="sk-SK" sz="2800" b="1" cap="none" spc="0" dirty="0" smtClean="0">
                <a:ln w="1905"/>
                <a:solidFill>
                  <a:srgbClr val="BB2F39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pevnené usadené horniny</a:t>
            </a:r>
            <a:endParaRPr lang="sk-SK" sz="2800" b="1" cap="none" spc="0" dirty="0">
              <a:ln w="1905"/>
              <a:solidFill>
                <a:srgbClr val="BB2F39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907704" y="1772816"/>
            <a:ext cx="70391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u="sng" dirty="0" smtClean="0">
                <a:solidFill>
                  <a:srgbClr val="BB2F39"/>
                </a:solidFill>
                <a:latin typeface="Comic Sans MS" pitchFamily="66" charset="0"/>
              </a:rPr>
              <a:t>Pieskovec</a:t>
            </a:r>
            <a:r>
              <a:rPr lang="sk-SK" sz="2400" dirty="0" smtClean="0">
                <a:solidFill>
                  <a:srgbClr val="BB2F39"/>
                </a:solidFill>
                <a:latin typeface="Comic Sans MS" pitchFamily="66" charset="0"/>
              </a:rPr>
              <a:t> – vzniká spevnením piesku, je drsný.</a:t>
            </a:r>
          </a:p>
          <a:p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                   Používa sa v stavebníctve, sochárstve, </a:t>
            </a:r>
            <a:r>
              <a:rPr lang="sk-SK" sz="2000" dirty="0" err="1" smtClean="0">
                <a:solidFill>
                  <a:srgbClr val="BB2F39"/>
                </a:solidFill>
                <a:latin typeface="Comic Sans MS" pitchFamily="66" charset="0"/>
              </a:rPr>
              <a:t>kame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-</a:t>
            </a:r>
          </a:p>
          <a:p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                  </a:t>
            </a:r>
            <a:r>
              <a:rPr lang="sk-SK" sz="2000" dirty="0" err="1" smtClean="0">
                <a:solidFill>
                  <a:srgbClr val="BB2F39"/>
                </a:solidFill>
                <a:latin typeface="Comic Sans MS" pitchFamily="66" charset="0"/>
              </a:rPr>
              <a:t>nárstve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. (Pieskovce sú najrozšírenejšie </a:t>
            </a:r>
            <a:r>
              <a:rPr lang="sk-SK" sz="2000" dirty="0" err="1" smtClean="0">
                <a:solidFill>
                  <a:srgbClr val="BB2F39"/>
                </a:solidFill>
                <a:latin typeface="Comic Sans MS" pitchFamily="66" charset="0"/>
              </a:rPr>
              <a:t>sedi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-</a:t>
            </a:r>
          </a:p>
          <a:p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                  </a:t>
            </a:r>
            <a:r>
              <a:rPr lang="sk-SK" sz="2000" dirty="0" err="1" smtClean="0">
                <a:solidFill>
                  <a:srgbClr val="BB2F39"/>
                </a:solidFill>
                <a:latin typeface="Comic Sans MS" pitchFamily="66" charset="0"/>
              </a:rPr>
              <a:t>menty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na Zemi).</a:t>
            </a:r>
            <a:endParaRPr lang="sk-SK" sz="2000" dirty="0">
              <a:solidFill>
                <a:srgbClr val="BB2F39"/>
              </a:solidFill>
              <a:latin typeface="Comic Sans MS" pitchFamily="66" charset="0"/>
            </a:endParaRPr>
          </a:p>
        </p:txBody>
      </p:sp>
      <p:pic>
        <p:nvPicPr>
          <p:cNvPr id="8" name="Picture 5" descr="green_lymm_dam_070623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284984"/>
            <a:ext cx="3052682" cy="3096344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 l="38344" t="11438" r="39004" b="49188"/>
          <a:stretch>
            <a:fillRect/>
          </a:stretch>
        </p:blipFill>
        <p:spPr bwMode="auto">
          <a:xfrm>
            <a:off x="5364088" y="3284984"/>
            <a:ext cx="3168352" cy="3096344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2" cstate="print"/>
          <a:srcRect l="38460" t="12422" r="7304" b="76750"/>
          <a:stretch>
            <a:fillRect/>
          </a:stretch>
        </p:blipFill>
        <p:spPr bwMode="auto">
          <a:xfrm rot="16200000">
            <a:off x="-1872716" y="3392996"/>
            <a:ext cx="4968552" cy="864096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sp>
        <p:nvSpPr>
          <p:cNvPr id="11" name="Obdĺžnik 10"/>
          <p:cNvSpPr/>
          <p:nvPr/>
        </p:nvSpPr>
        <p:spPr>
          <a:xfrm rot="16200000">
            <a:off x="-1903120" y="3563433"/>
            <a:ext cx="49685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800" b="1" cap="none" spc="0" dirty="0" smtClean="0">
                <a:ln w="1905"/>
                <a:solidFill>
                  <a:srgbClr val="BB2F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Úlomkovité usadené horniny</a:t>
            </a:r>
            <a:endParaRPr lang="sk-SK" sz="2800" b="1" cap="none" spc="0" dirty="0">
              <a:ln w="1905"/>
              <a:solidFill>
                <a:srgbClr val="BB2F3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/>
          <a:srcRect l="38460" t="12422" r="7304" b="76750"/>
          <a:stretch>
            <a:fillRect/>
          </a:stretch>
        </p:blipFill>
        <p:spPr bwMode="auto">
          <a:xfrm>
            <a:off x="2555776" y="188640"/>
            <a:ext cx="4968552" cy="864096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sp>
        <p:nvSpPr>
          <p:cNvPr id="6" name="Obdĺžnik 5"/>
          <p:cNvSpPr/>
          <p:nvPr/>
        </p:nvSpPr>
        <p:spPr>
          <a:xfrm>
            <a:off x="2339752" y="332655"/>
            <a:ext cx="53285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800" b="1" dirty="0" smtClean="0">
                <a:ln w="1905"/>
                <a:solidFill>
                  <a:srgbClr val="BB2F39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S</a:t>
            </a:r>
            <a:r>
              <a:rPr lang="sk-SK" sz="2800" b="1" cap="none" spc="0" dirty="0" smtClean="0">
                <a:ln w="1905"/>
                <a:solidFill>
                  <a:srgbClr val="BB2F39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pevnené usadené horniny</a:t>
            </a:r>
            <a:endParaRPr lang="sk-SK" sz="2800" b="1" cap="none" spc="0" dirty="0">
              <a:ln w="1905"/>
              <a:solidFill>
                <a:srgbClr val="BB2F39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763688" y="1916832"/>
            <a:ext cx="717164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u="sng" dirty="0" err="1" smtClean="0">
                <a:solidFill>
                  <a:srgbClr val="BB2F39"/>
                </a:solidFill>
                <a:latin typeface="Comic Sans MS" pitchFamily="66" charset="0"/>
              </a:rPr>
              <a:t>Ílovec</a:t>
            </a:r>
            <a:r>
              <a:rPr lang="sk-SK" sz="2400" dirty="0" smtClean="0">
                <a:solidFill>
                  <a:srgbClr val="BB2F39"/>
                </a:solidFill>
                <a:latin typeface="Comic Sans MS" pitchFamily="66" charset="0"/>
              </a:rPr>
              <a:t> – 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vzniká spevnením ílu, otiera sa o prsty, dá sa do</a:t>
            </a:r>
          </a:p>
          <a:p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              neho rýpať nechtom. </a:t>
            </a:r>
          </a:p>
          <a:p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              Ďalším  spevňovaním vzniká </a:t>
            </a:r>
            <a:r>
              <a:rPr lang="sk-SK" sz="2000" b="1" dirty="0" smtClean="0">
                <a:solidFill>
                  <a:srgbClr val="BB2F39"/>
                </a:solidFill>
                <a:latin typeface="Comic Sans MS" pitchFamily="66" charset="0"/>
              </a:rPr>
              <a:t>ílovitá bridlica.</a:t>
            </a:r>
          </a:p>
          <a:p>
            <a:r>
              <a:rPr lang="sk-SK" sz="2400" b="1" u="sng" dirty="0" smtClean="0">
                <a:solidFill>
                  <a:srgbClr val="BB2F39"/>
                </a:solidFill>
                <a:latin typeface="Comic Sans MS" pitchFamily="66" charset="0"/>
              </a:rPr>
              <a:t>Ílovitá bridlica</a:t>
            </a:r>
            <a:r>
              <a:rPr lang="sk-SK" sz="2400" dirty="0" smtClean="0">
                <a:solidFill>
                  <a:srgbClr val="BB2F39"/>
                </a:solidFill>
                <a:latin typeface="Comic Sans MS" pitchFamily="66" charset="0"/>
              </a:rPr>
              <a:t> – </a:t>
            </a:r>
            <a:r>
              <a:rPr lang="sk-SK" sz="2200" dirty="0" smtClean="0">
                <a:solidFill>
                  <a:srgbClr val="BB2F39"/>
                </a:solidFill>
                <a:latin typeface="Comic Sans MS" pitchFamily="66" charset="0"/>
              </a:rPr>
              <a:t>rozpadá sa na tenké platničky =</a:t>
            </a:r>
          </a:p>
          <a:p>
            <a:r>
              <a:rPr lang="sk-SK" sz="2200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sz="2200" dirty="0" smtClean="0">
                <a:solidFill>
                  <a:srgbClr val="BB2F39"/>
                </a:solidFill>
                <a:latin typeface="Comic Sans MS" pitchFamily="66" charset="0"/>
              </a:rPr>
              <a:t>              využitie: obkladový a pokrývačský materiál.</a:t>
            </a:r>
          </a:p>
          <a:p>
            <a:endParaRPr lang="sk-SK" sz="2400" b="1" u="sng" dirty="0">
              <a:solidFill>
                <a:srgbClr val="BB2F39"/>
              </a:solidFill>
              <a:latin typeface="Comic Sans MS" pitchFamily="66" charset="0"/>
            </a:endParaRPr>
          </a:p>
        </p:txBody>
      </p:sp>
      <p:pic>
        <p:nvPicPr>
          <p:cNvPr id="8" name="Picture 4" descr="lup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616182" y="3717032"/>
            <a:ext cx="2387346" cy="2808312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 l="63242" t="11438" r="15052" b="49188"/>
          <a:stretch>
            <a:fillRect/>
          </a:stretch>
        </p:blipFill>
        <p:spPr bwMode="auto">
          <a:xfrm>
            <a:off x="5292080" y="3717032"/>
            <a:ext cx="2736304" cy="2790682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2" cstate="print"/>
          <a:srcRect l="38460" t="12422" r="7304" b="76750"/>
          <a:stretch>
            <a:fillRect/>
          </a:stretch>
        </p:blipFill>
        <p:spPr bwMode="auto">
          <a:xfrm rot="16200000">
            <a:off x="-1872716" y="3392996"/>
            <a:ext cx="4968552" cy="864096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sp>
        <p:nvSpPr>
          <p:cNvPr id="11" name="Obdĺžnik 10"/>
          <p:cNvSpPr/>
          <p:nvPr/>
        </p:nvSpPr>
        <p:spPr>
          <a:xfrm rot="16200000">
            <a:off x="-1903120" y="3563433"/>
            <a:ext cx="49685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800" b="1" cap="none" spc="0" dirty="0" smtClean="0">
                <a:ln w="1905"/>
                <a:solidFill>
                  <a:srgbClr val="BB2F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Úlomkovité usadené horniny</a:t>
            </a:r>
            <a:endParaRPr lang="sk-SK" sz="2800" b="1" cap="none" spc="0" dirty="0">
              <a:ln w="1905"/>
              <a:solidFill>
                <a:srgbClr val="BB2F3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8460" t="21282" r="16661" b="59031"/>
          <a:stretch>
            <a:fillRect/>
          </a:stretch>
        </p:blipFill>
        <p:spPr bwMode="auto">
          <a:xfrm rot="16200000">
            <a:off x="-2236812" y="3433564"/>
            <a:ext cx="5661248" cy="1187624"/>
          </a:xfrm>
          <a:prstGeom prst="rect">
            <a:avLst/>
          </a:prstGeom>
          <a:noFill/>
          <a:ln w="1016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 w="177800" h="184150" prst="coolSlant"/>
            <a:bevelB w="247650" h="203200" prst="coolSlant"/>
          </a:sp3d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/>
          <a:srcRect l="38460" t="12422" r="7304" b="76750"/>
          <a:stretch>
            <a:fillRect/>
          </a:stretch>
        </p:blipFill>
        <p:spPr bwMode="auto">
          <a:xfrm>
            <a:off x="2699792" y="188640"/>
            <a:ext cx="5256584" cy="864096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sp>
        <p:nvSpPr>
          <p:cNvPr id="6" name="Obdĺžnik 5"/>
          <p:cNvSpPr/>
          <p:nvPr/>
        </p:nvSpPr>
        <p:spPr>
          <a:xfrm>
            <a:off x="2669388" y="359077"/>
            <a:ext cx="52869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800" b="1" dirty="0" smtClean="0">
                <a:ln w="1905"/>
                <a:solidFill>
                  <a:srgbClr val="BB2F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Organogénne</a:t>
            </a:r>
            <a:r>
              <a:rPr lang="sk-SK" sz="2800" b="1" cap="none" spc="0" dirty="0" smtClean="0">
                <a:ln w="1905"/>
                <a:solidFill>
                  <a:srgbClr val="BB2F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usadené horniny</a:t>
            </a:r>
            <a:endParaRPr lang="sk-SK" sz="2800" b="1" cap="none" spc="0" dirty="0">
              <a:ln w="1905"/>
              <a:solidFill>
                <a:srgbClr val="BB2F3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691681" y="1844824"/>
            <a:ext cx="74523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sz="2400" dirty="0" smtClean="0">
                <a:solidFill>
                  <a:srgbClr val="BB2F39"/>
                </a:solidFill>
                <a:latin typeface="Comic Sans MS" pitchFamily="66" charset="0"/>
              </a:rPr>
              <a:t>vznikli z odumretých tiel rastlín a živočíchov;</a:t>
            </a:r>
          </a:p>
          <a:p>
            <a:pPr>
              <a:buFontTx/>
              <a:buChar char="-"/>
            </a:pPr>
            <a:r>
              <a:rPr lang="sk-SK" sz="2400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sz="2400" dirty="0" smtClean="0">
                <a:solidFill>
                  <a:srgbClr val="BB2F39"/>
                </a:solidFill>
                <a:latin typeface="Comic Sans MS" pitchFamily="66" charset="0"/>
              </a:rPr>
              <a:t>ich kostry, schránky sa usádzali na dne močiarov,</a:t>
            </a:r>
          </a:p>
          <a:p>
            <a:r>
              <a:rPr lang="sk-SK" sz="2400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sz="2400" dirty="0" smtClean="0">
                <a:solidFill>
                  <a:srgbClr val="BB2F39"/>
                </a:solidFill>
                <a:latin typeface="Comic Sans MS" pitchFamily="66" charset="0"/>
              </a:rPr>
              <a:t> jazier, morí – </a:t>
            </a:r>
            <a:r>
              <a:rPr lang="sk-SK" sz="2400" b="1" dirty="0" smtClean="0">
                <a:solidFill>
                  <a:srgbClr val="BB2F39"/>
                </a:solidFill>
                <a:latin typeface="Comic Sans MS" pitchFamily="66" charset="0"/>
              </a:rPr>
              <a:t>vrstvy organogénnych usadených </a:t>
            </a:r>
          </a:p>
          <a:p>
            <a:r>
              <a:rPr lang="sk-SK" sz="2400" b="1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sz="2400" b="1" dirty="0" smtClean="0">
                <a:solidFill>
                  <a:srgbClr val="BB2F39"/>
                </a:solidFill>
                <a:latin typeface="Comic Sans MS" pitchFamily="66" charset="0"/>
              </a:rPr>
              <a:t> hornín</a:t>
            </a:r>
          </a:p>
          <a:p>
            <a:r>
              <a:rPr lang="sk-SK" sz="2400" b="1" u="sng" dirty="0" smtClean="0">
                <a:solidFill>
                  <a:srgbClr val="BB2F39"/>
                </a:solidFill>
                <a:latin typeface="Comic Sans MS" pitchFamily="66" charset="0"/>
              </a:rPr>
              <a:t>Vápenec</a:t>
            </a:r>
            <a:r>
              <a:rPr lang="sk-SK" sz="2400" dirty="0" smtClean="0">
                <a:solidFill>
                  <a:srgbClr val="BB2F39"/>
                </a:solidFill>
                <a:latin typeface="Comic Sans MS" pitchFamily="66" charset="0"/>
              </a:rPr>
              <a:t> – 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vznikol zo schránok mäkkýšov, koralov, prvokov</a:t>
            </a:r>
          </a:p>
          <a:p>
            <a:endParaRPr lang="sk-SK" sz="2000" b="1" u="sng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endParaRPr lang="sk-SK" sz="2000" b="1" u="sng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endParaRPr lang="sk-SK" sz="2000" b="1" u="sng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endParaRPr lang="sk-SK" sz="2000" b="1" u="sng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r>
              <a:rPr lang="sk-SK" sz="2400" b="1" u="sng" dirty="0" smtClean="0">
                <a:solidFill>
                  <a:srgbClr val="BB2F39"/>
                </a:solidFill>
                <a:latin typeface="Comic Sans MS" pitchFamily="66" charset="0"/>
              </a:rPr>
              <a:t>Vápenec</a:t>
            </a:r>
            <a:endParaRPr lang="sk-SK" sz="2400" b="1" u="sng" dirty="0">
              <a:solidFill>
                <a:srgbClr val="BB2F39"/>
              </a:solidFill>
              <a:latin typeface="Comic Sans MS" pitchFamily="66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3347864" y="4149080"/>
            <a:ext cx="57961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err="1" smtClean="0">
                <a:solidFill>
                  <a:srgbClr val="BB2F39"/>
                </a:solidFill>
                <a:latin typeface="Comic Sans MS" pitchFamily="66" charset="0"/>
              </a:rPr>
              <a:t>lumachelový</a:t>
            </a:r>
            <a:r>
              <a:rPr lang="sk-SK" sz="2000" b="1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– </a:t>
            </a:r>
            <a:r>
              <a:rPr lang="sk-SK" dirty="0" smtClean="0">
                <a:solidFill>
                  <a:srgbClr val="BB2F39"/>
                </a:solidFill>
                <a:latin typeface="Comic Sans MS" pitchFamily="66" charset="0"/>
              </a:rPr>
              <a:t>vznikol usadzovaním schránok</a:t>
            </a:r>
          </a:p>
          <a:p>
            <a:r>
              <a:rPr lang="sk-SK" b="1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b="1" dirty="0" smtClean="0">
                <a:solidFill>
                  <a:srgbClr val="BB2F39"/>
                </a:solidFill>
                <a:latin typeface="Comic Sans MS" pitchFamily="66" charset="0"/>
              </a:rPr>
              <a:t>                 </a:t>
            </a:r>
            <a:r>
              <a:rPr lang="sk-SK" dirty="0" smtClean="0">
                <a:solidFill>
                  <a:srgbClr val="BB2F39"/>
                </a:solidFill>
                <a:latin typeface="Comic Sans MS" pitchFamily="66" charset="0"/>
              </a:rPr>
              <a:t>mäkkýšov v plytkom mori  pri</a:t>
            </a:r>
          </a:p>
          <a:p>
            <a:r>
              <a:rPr lang="sk-SK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dirty="0" smtClean="0">
                <a:solidFill>
                  <a:srgbClr val="BB2F39"/>
                </a:solidFill>
                <a:latin typeface="Comic Sans MS" pitchFamily="66" charset="0"/>
              </a:rPr>
              <a:t>                         pobreží</a:t>
            </a:r>
          </a:p>
          <a:p>
            <a:r>
              <a:rPr lang="sk-SK" sz="2000" b="1" dirty="0" smtClean="0">
                <a:solidFill>
                  <a:srgbClr val="BB2F39"/>
                </a:solidFill>
                <a:latin typeface="Comic Sans MS" pitchFamily="66" charset="0"/>
              </a:rPr>
              <a:t>koralový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– </a:t>
            </a:r>
            <a:r>
              <a:rPr lang="sk-SK" dirty="0" smtClean="0">
                <a:solidFill>
                  <a:srgbClr val="BB2F39"/>
                </a:solidFill>
                <a:latin typeface="Comic Sans MS" pitchFamily="66" charset="0"/>
              </a:rPr>
              <a:t>vznikol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dirty="0" smtClean="0">
                <a:solidFill>
                  <a:srgbClr val="BB2F39"/>
                </a:solidFill>
                <a:latin typeface="Comic Sans MS" pitchFamily="66" charset="0"/>
              </a:rPr>
              <a:t>zo schránok koralov, ďalej od</a:t>
            </a:r>
          </a:p>
          <a:p>
            <a:r>
              <a:rPr lang="sk-SK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dirty="0" smtClean="0">
                <a:solidFill>
                  <a:srgbClr val="BB2F39"/>
                </a:solidFill>
                <a:latin typeface="Comic Sans MS" pitchFamily="66" charset="0"/>
              </a:rPr>
              <a:t>                  pobrežia</a:t>
            </a:r>
          </a:p>
          <a:p>
            <a:endParaRPr lang="sk-SK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r>
              <a:rPr lang="sk-SK" sz="2000" b="1" dirty="0" smtClean="0">
                <a:solidFill>
                  <a:srgbClr val="BB2F39"/>
                </a:solidFill>
                <a:latin typeface="Comic Sans MS" pitchFamily="66" charset="0"/>
              </a:rPr>
              <a:t>kalový 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– </a:t>
            </a:r>
            <a:r>
              <a:rPr lang="sk-SK" dirty="0" smtClean="0">
                <a:solidFill>
                  <a:srgbClr val="BB2F39"/>
                </a:solidFill>
                <a:latin typeface="Comic Sans MS" pitchFamily="66" charset="0"/>
              </a:rPr>
              <a:t>vznikol zo schránok prvokov z planktónu</a:t>
            </a:r>
          </a:p>
          <a:p>
            <a:r>
              <a:rPr lang="sk-SK" b="1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b="1" dirty="0" smtClean="0">
                <a:solidFill>
                  <a:srgbClr val="BB2F39"/>
                </a:solidFill>
                <a:latin typeface="Comic Sans MS" pitchFamily="66" charset="0"/>
              </a:rPr>
              <a:t>          </a:t>
            </a:r>
            <a:r>
              <a:rPr lang="sk-SK" dirty="0" smtClean="0">
                <a:solidFill>
                  <a:srgbClr val="BB2F39"/>
                </a:solidFill>
                <a:latin typeface="Comic Sans MS" pitchFamily="66" charset="0"/>
              </a:rPr>
              <a:t>ďaleko od pobrežia  </a:t>
            </a:r>
            <a:endParaRPr lang="sk-SK" dirty="0">
              <a:solidFill>
                <a:srgbClr val="BB2F39"/>
              </a:solidFill>
              <a:latin typeface="Comic Sans MS" pitchFamily="66" charset="0"/>
            </a:endParaRPr>
          </a:p>
        </p:txBody>
      </p:sp>
      <p:cxnSp>
        <p:nvCxnSpPr>
          <p:cNvPr id="10" name="Rovná spojovacia šípka 9"/>
          <p:cNvCxnSpPr/>
          <p:nvPr/>
        </p:nvCxnSpPr>
        <p:spPr>
          <a:xfrm flipV="1">
            <a:off x="3059832" y="4365104"/>
            <a:ext cx="360040" cy="792088"/>
          </a:xfrm>
          <a:prstGeom prst="straightConnector1">
            <a:avLst/>
          </a:prstGeom>
          <a:ln w="25400">
            <a:solidFill>
              <a:srgbClr val="BB2F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>
            <a:off x="3059832" y="5157192"/>
            <a:ext cx="288032" cy="936104"/>
          </a:xfrm>
          <a:prstGeom prst="straightConnector1">
            <a:avLst/>
          </a:prstGeom>
          <a:ln w="25400">
            <a:solidFill>
              <a:srgbClr val="BB2F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>
            <a:off x="3059832" y="5157192"/>
            <a:ext cx="360040" cy="0"/>
          </a:xfrm>
          <a:prstGeom prst="straightConnector1">
            <a:avLst/>
          </a:prstGeom>
          <a:ln w="25400">
            <a:solidFill>
              <a:srgbClr val="BB2F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/>
          <a:srcRect l="38460" t="12422" r="7304" b="76750"/>
          <a:stretch>
            <a:fillRect/>
          </a:stretch>
        </p:blipFill>
        <p:spPr bwMode="auto">
          <a:xfrm>
            <a:off x="2699792" y="188640"/>
            <a:ext cx="5256584" cy="864096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sp>
        <p:nvSpPr>
          <p:cNvPr id="6" name="Obdĺžnik 5"/>
          <p:cNvSpPr/>
          <p:nvPr/>
        </p:nvSpPr>
        <p:spPr>
          <a:xfrm>
            <a:off x="2669388" y="359077"/>
            <a:ext cx="52869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800" b="1" dirty="0" smtClean="0">
                <a:ln w="1905"/>
                <a:solidFill>
                  <a:srgbClr val="BB2F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Organogénne</a:t>
            </a:r>
            <a:r>
              <a:rPr lang="sk-SK" sz="2800" b="1" cap="none" spc="0" dirty="0" smtClean="0">
                <a:ln w="1905"/>
                <a:solidFill>
                  <a:srgbClr val="BB2F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usadené horniny</a:t>
            </a:r>
            <a:endParaRPr lang="sk-SK" sz="2800" b="1" cap="none" spc="0" dirty="0">
              <a:ln w="1905"/>
              <a:solidFill>
                <a:srgbClr val="BB2F3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7" name="Obrázok 6" descr="lumachelový vápene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628800"/>
            <a:ext cx="1728192" cy="1704189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pic>
        <p:nvPicPr>
          <p:cNvPr id="8" name="Obrázok 7" descr="koralový vápene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3645024"/>
            <a:ext cx="1728192" cy="1296144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pic>
        <p:nvPicPr>
          <p:cNvPr id="9" name="Obrázok 8" descr="kalový vápene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5229200"/>
            <a:ext cx="1728192" cy="1296144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/>
          <a:srcRect l="62811" t="17344" r="11731" b="41840"/>
          <a:stretch>
            <a:fillRect/>
          </a:stretch>
        </p:blipFill>
        <p:spPr bwMode="auto">
          <a:xfrm>
            <a:off x="5652120" y="2996952"/>
            <a:ext cx="3240360" cy="292088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sp>
        <p:nvSpPr>
          <p:cNvPr id="11" name="BlokTextu 10"/>
          <p:cNvSpPr txBox="1"/>
          <p:nvPr/>
        </p:nvSpPr>
        <p:spPr>
          <a:xfrm>
            <a:off x="4355976" y="2492896"/>
            <a:ext cx="2736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err="1" smtClean="0">
                <a:solidFill>
                  <a:srgbClr val="BB2F39"/>
                </a:solidFill>
                <a:latin typeface="Comic Sans MS" pitchFamily="66" charset="0"/>
              </a:rPr>
              <a:t>l</a:t>
            </a:r>
            <a:r>
              <a:rPr lang="sk-SK" sz="2000" b="1" dirty="0" err="1" smtClean="0">
                <a:solidFill>
                  <a:srgbClr val="BB2F39"/>
                </a:solidFill>
                <a:latin typeface="Comic Sans MS" pitchFamily="66" charset="0"/>
              </a:rPr>
              <a:t>umachelový</a:t>
            </a:r>
            <a:r>
              <a:rPr lang="sk-SK" sz="2000" b="1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</a:p>
          <a:p>
            <a:r>
              <a:rPr lang="sk-SK" sz="2000" b="1" dirty="0" smtClean="0">
                <a:solidFill>
                  <a:srgbClr val="BB2F39"/>
                </a:solidFill>
                <a:latin typeface="Comic Sans MS" pitchFamily="66" charset="0"/>
              </a:rPr>
              <a:t>vápenec</a:t>
            </a:r>
          </a:p>
          <a:p>
            <a:endParaRPr lang="sk-SK" sz="2000" b="1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endParaRPr lang="sk-SK" sz="2000" b="1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endParaRPr lang="sk-SK" sz="2000" b="1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r>
              <a:rPr lang="sk-SK" sz="2000" b="1" dirty="0" smtClean="0">
                <a:solidFill>
                  <a:srgbClr val="BB2F39"/>
                </a:solidFill>
                <a:latin typeface="Comic Sans MS" pitchFamily="66" charset="0"/>
              </a:rPr>
              <a:t>koralový </a:t>
            </a:r>
          </a:p>
          <a:p>
            <a:r>
              <a:rPr lang="sk-SK" sz="2000" b="1" dirty="0" smtClean="0">
                <a:solidFill>
                  <a:srgbClr val="BB2F39"/>
                </a:solidFill>
                <a:latin typeface="Comic Sans MS" pitchFamily="66" charset="0"/>
              </a:rPr>
              <a:t>vápenec</a:t>
            </a:r>
          </a:p>
          <a:p>
            <a:endParaRPr lang="sk-SK" sz="2000" b="1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endParaRPr lang="sk-SK" sz="2000" b="1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endParaRPr lang="sk-SK" sz="2000" b="1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r>
              <a:rPr lang="sk-SK" sz="2000" b="1" dirty="0" smtClean="0">
                <a:solidFill>
                  <a:srgbClr val="BB2F39"/>
                </a:solidFill>
                <a:latin typeface="Comic Sans MS" pitchFamily="66" charset="0"/>
              </a:rPr>
              <a:t>kalový </a:t>
            </a:r>
          </a:p>
          <a:p>
            <a:r>
              <a:rPr lang="sk-SK" sz="2000" b="1" dirty="0" smtClean="0">
                <a:solidFill>
                  <a:srgbClr val="BB2F39"/>
                </a:solidFill>
                <a:latin typeface="Comic Sans MS" pitchFamily="66" charset="0"/>
              </a:rPr>
              <a:t>vápenec</a:t>
            </a:r>
            <a:endParaRPr lang="sk-SK" sz="2000" b="1" dirty="0" smtClean="0">
              <a:solidFill>
                <a:srgbClr val="BB2F39"/>
              </a:solidFill>
              <a:latin typeface="Comic Sans MS" pitchFamily="66" charset="0"/>
            </a:endParaRPr>
          </a:p>
        </p:txBody>
      </p:sp>
      <p:cxnSp>
        <p:nvCxnSpPr>
          <p:cNvPr id="13" name="Rovná spojovacia šípka 12"/>
          <p:cNvCxnSpPr/>
          <p:nvPr/>
        </p:nvCxnSpPr>
        <p:spPr>
          <a:xfrm>
            <a:off x="3707904" y="2708920"/>
            <a:ext cx="648072" cy="0"/>
          </a:xfrm>
          <a:prstGeom prst="straightConnector1">
            <a:avLst/>
          </a:prstGeom>
          <a:ln w="44450">
            <a:solidFill>
              <a:srgbClr val="BB2F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>
            <a:off x="3707904" y="4221088"/>
            <a:ext cx="648072" cy="0"/>
          </a:xfrm>
          <a:prstGeom prst="straightConnector1">
            <a:avLst/>
          </a:prstGeom>
          <a:ln w="44450">
            <a:solidFill>
              <a:srgbClr val="BB2F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>
            <a:off x="3707904" y="5733256"/>
            <a:ext cx="648072" cy="0"/>
          </a:xfrm>
          <a:prstGeom prst="straightConnector1">
            <a:avLst/>
          </a:prstGeom>
          <a:ln w="44450">
            <a:solidFill>
              <a:srgbClr val="BB2F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lokTextu 15"/>
          <p:cNvSpPr txBox="1"/>
          <p:nvPr/>
        </p:nvSpPr>
        <p:spPr>
          <a:xfrm>
            <a:off x="5580112" y="5877272"/>
            <a:ext cx="356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BB2F39"/>
                </a:solidFill>
                <a:latin typeface="Comic Sans MS" pitchFamily="66" charset="0"/>
              </a:rPr>
              <a:t>k</a:t>
            </a:r>
            <a:r>
              <a:rPr lang="sk-SK" dirty="0" smtClean="0">
                <a:solidFill>
                  <a:srgbClr val="BB2F39"/>
                </a:solidFill>
                <a:latin typeface="Comic Sans MS" pitchFamily="66" charset="0"/>
              </a:rPr>
              <a:t>ombinácia usadenín schránok </a:t>
            </a:r>
          </a:p>
          <a:p>
            <a:r>
              <a:rPr lang="sk-SK" dirty="0" smtClean="0">
                <a:solidFill>
                  <a:srgbClr val="BB2F39"/>
                </a:solidFill>
                <a:latin typeface="Comic Sans MS" pitchFamily="66" charset="0"/>
              </a:rPr>
              <a:t>mäkkýšov a </a:t>
            </a:r>
            <a:r>
              <a:rPr lang="sk-SK" dirty="0" err="1" smtClean="0">
                <a:solidFill>
                  <a:srgbClr val="BB2F39"/>
                </a:solidFill>
                <a:latin typeface="Comic Sans MS" pitchFamily="66" charset="0"/>
              </a:rPr>
              <a:t>dierkavcov</a:t>
            </a:r>
            <a:endParaRPr lang="sk-SK" dirty="0">
              <a:solidFill>
                <a:srgbClr val="BB2F39"/>
              </a:solidFill>
              <a:latin typeface="Comic Sans MS" pitchFamily="66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 l="38460" t="21282" r="16661" b="59031"/>
          <a:stretch>
            <a:fillRect/>
          </a:stretch>
        </p:blipFill>
        <p:spPr bwMode="auto">
          <a:xfrm rot="16200000">
            <a:off x="-2236812" y="3433564"/>
            <a:ext cx="5661248" cy="1187624"/>
          </a:xfrm>
          <a:prstGeom prst="rect">
            <a:avLst/>
          </a:prstGeom>
          <a:noFill/>
          <a:ln w="1016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 w="177800" h="184150" prst="coolSlant"/>
            <a:bevelB w="247650" h="203200" prst="coolSlant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/>
          <a:srcRect l="38460" t="12422" r="7304" b="76750"/>
          <a:stretch>
            <a:fillRect/>
          </a:stretch>
        </p:blipFill>
        <p:spPr bwMode="auto">
          <a:xfrm>
            <a:off x="2699792" y="188640"/>
            <a:ext cx="5256584" cy="864096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sp>
        <p:nvSpPr>
          <p:cNvPr id="6" name="Obdĺžnik 5"/>
          <p:cNvSpPr/>
          <p:nvPr/>
        </p:nvSpPr>
        <p:spPr>
          <a:xfrm>
            <a:off x="2669388" y="359077"/>
            <a:ext cx="52869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800" b="1" dirty="0" smtClean="0">
                <a:ln w="1905"/>
                <a:solidFill>
                  <a:srgbClr val="BB2F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Organogénne</a:t>
            </a:r>
            <a:r>
              <a:rPr lang="sk-SK" sz="2800" b="1" cap="none" spc="0" dirty="0" smtClean="0">
                <a:ln w="1905"/>
                <a:solidFill>
                  <a:srgbClr val="BB2F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usadené horniny</a:t>
            </a:r>
            <a:endParaRPr lang="sk-SK" sz="2800" b="1" cap="none" spc="0" dirty="0">
              <a:ln w="1905"/>
              <a:solidFill>
                <a:srgbClr val="BB2F3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38460" t="21282" r="16661" b="59031"/>
          <a:stretch>
            <a:fillRect/>
          </a:stretch>
        </p:blipFill>
        <p:spPr bwMode="auto">
          <a:xfrm rot="16200000">
            <a:off x="-2236812" y="3433564"/>
            <a:ext cx="5661248" cy="1187624"/>
          </a:xfrm>
          <a:prstGeom prst="rect">
            <a:avLst/>
          </a:prstGeom>
          <a:noFill/>
          <a:ln w="1016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 w="177800" h="184150" prst="coolSlant"/>
            <a:bevelB w="247650" h="203200" prst="coolSlant"/>
          </a:sp3d>
        </p:spPr>
      </p:pic>
      <p:sp>
        <p:nvSpPr>
          <p:cNvPr id="8" name="BlokTextu 7"/>
          <p:cNvSpPr txBox="1"/>
          <p:nvPr/>
        </p:nvSpPr>
        <p:spPr>
          <a:xfrm>
            <a:off x="1835696" y="1916832"/>
            <a:ext cx="73083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u="sng" dirty="0" smtClean="0">
                <a:solidFill>
                  <a:srgbClr val="BB2F39"/>
                </a:solidFill>
                <a:latin typeface="Comic Sans MS" pitchFamily="66" charset="0"/>
              </a:rPr>
              <a:t>Rašelina</a:t>
            </a:r>
            <a:r>
              <a:rPr lang="sk-SK" sz="2400" dirty="0" smtClean="0">
                <a:solidFill>
                  <a:srgbClr val="BB2F39"/>
                </a:solidFill>
                <a:latin typeface="Comic Sans MS" pitchFamily="66" charset="0"/>
              </a:rPr>
              <a:t> – vznikla nahromadením rastlín pod vodou</a:t>
            </a:r>
          </a:p>
          <a:p>
            <a:r>
              <a:rPr lang="sk-SK" sz="2400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sz="2400" dirty="0" smtClean="0">
                <a:solidFill>
                  <a:srgbClr val="BB2F39"/>
                </a:solidFill>
                <a:latin typeface="Comic Sans MS" pitchFamily="66" charset="0"/>
              </a:rPr>
              <a:t>                bez prístupu vzduchu.</a:t>
            </a:r>
          </a:p>
          <a:p>
            <a:r>
              <a:rPr lang="sk-SK" sz="2400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sz="2400" dirty="0" smtClean="0">
                <a:solidFill>
                  <a:srgbClr val="BB2F39"/>
                </a:solidFill>
                <a:latin typeface="Comic Sans MS" pitchFamily="66" charset="0"/>
              </a:rPr>
              <a:t>             -  </a:t>
            </a:r>
            <a:r>
              <a:rPr lang="sk-SK" dirty="0" smtClean="0">
                <a:solidFill>
                  <a:srgbClr val="BB2F39"/>
                </a:solidFill>
                <a:latin typeface="Comic Sans MS" pitchFamily="66" charset="0"/>
              </a:rPr>
              <a:t>má hnedú farbu, dajú sa rozlíšiť časti rastlín;</a:t>
            </a:r>
          </a:p>
          <a:p>
            <a:r>
              <a:rPr lang="sk-SK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dirty="0" smtClean="0">
                <a:solidFill>
                  <a:srgbClr val="BB2F39"/>
                </a:solidFill>
                <a:latin typeface="Comic Sans MS" pitchFamily="66" charset="0"/>
              </a:rPr>
              <a:t>                  -   používa sa v záhradkárstve</a:t>
            </a:r>
          </a:p>
          <a:p>
            <a:endParaRPr lang="sk-SK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endParaRPr lang="sk-SK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endParaRPr lang="sk-SK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endParaRPr lang="sk-SK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r>
              <a:rPr lang="sk-SK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dirty="0" smtClean="0">
                <a:solidFill>
                  <a:srgbClr val="BB2F39"/>
                </a:solidFill>
                <a:latin typeface="Comic Sans MS" pitchFamily="66" charset="0"/>
              </a:rPr>
              <a:t>                                                                  </a:t>
            </a:r>
            <a:r>
              <a:rPr lang="sk-SK" sz="2000" b="1" dirty="0" smtClean="0">
                <a:solidFill>
                  <a:srgbClr val="BB2F39"/>
                </a:solidFill>
                <a:latin typeface="Comic Sans MS" pitchFamily="66" charset="0"/>
              </a:rPr>
              <a:t>rašelina</a:t>
            </a:r>
            <a:r>
              <a:rPr lang="sk-SK" dirty="0" smtClean="0">
                <a:solidFill>
                  <a:srgbClr val="BB2F39"/>
                </a:solidFill>
                <a:latin typeface="Comic Sans MS" pitchFamily="66" charset="0"/>
              </a:rPr>
              <a:t> z odumretých</a:t>
            </a:r>
          </a:p>
          <a:p>
            <a:r>
              <a:rPr lang="sk-SK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dirty="0" smtClean="0">
                <a:solidFill>
                  <a:srgbClr val="BB2F39"/>
                </a:solidFill>
                <a:latin typeface="Comic Sans MS" pitchFamily="66" charset="0"/>
              </a:rPr>
              <a:t>                                                                  rastlín</a:t>
            </a:r>
            <a:endParaRPr lang="sk-SK" dirty="0">
              <a:solidFill>
                <a:srgbClr val="BB2F39"/>
              </a:solidFill>
              <a:latin typeface="Comic Sans MS" pitchFamily="66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print"/>
          <a:srcRect l="15156" t="16527" r="68028" b="61398"/>
          <a:stretch>
            <a:fillRect/>
          </a:stretch>
        </p:blipFill>
        <p:spPr bwMode="auto">
          <a:xfrm>
            <a:off x="1907704" y="3501008"/>
            <a:ext cx="4195047" cy="3096344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cxnSp>
        <p:nvCxnSpPr>
          <p:cNvPr id="11" name="Rovná spojovacia šípka 10"/>
          <p:cNvCxnSpPr/>
          <p:nvPr/>
        </p:nvCxnSpPr>
        <p:spPr>
          <a:xfrm flipH="1">
            <a:off x="5724128" y="4797152"/>
            <a:ext cx="720080" cy="0"/>
          </a:xfrm>
          <a:prstGeom prst="straightConnector1">
            <a:avLst/>
          </a:prstGeom>
          <a:ln w="38100">
            <a:solidFill>
              <a:srgbClr val="BB2F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8460" t="21282" r="16661" b="59031"/>
          <a:stretch>
            <a:fillRect/>
          </a:stretch>
        </p:blipFill>
        <p:spPr bwMode="auto">
          <a:xfrm rot="16200000">
            <a:off x="-2236812" y="3433564"/>
            <a:ext cx="5661248" cy="1187624"/>
          </a:xfrm>
          <a:prstGeom prst="rect">
            <a:avLst/>
          </a:prstGeom>
          <a:noFill/>
          <a:ln w="1016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 w="177800" h="184150" prst="coolSlant"/>
            <a:bevelB w="247650" h="203200" prst="coolSlant"/>
          </a:sp3d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/>
          <a:srcRect l="38460" t="12422" r="7304" b="76750"/>
          <a:stretch>
            <a:fillRect/>
          </a:stretch>
        </p:blipFill>
        <p:spPr bwMode="auto">
          <a:xfrm>
            <a:off x="2699792" y="188640"/>
            <a:ext cx="5256584" cy="864096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sp>
        <p:nvSpPr>
          <p:cNvPr id="6" name="Obdĺžnik 5"/>
          <p:cNvSpPr/>
          <p:nvPr/>
        </p:nvSpPr>
        <p:spPr>
          <a:xfrm>
            <a:off x="2669388" y="359077"/>
            <a:ext cx="52869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800" b="1" dirty="0" smtClean="0">
                <a:ln w="1905"/>
                <a:solidFill>
                  <a:srgbClr val="BB2F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Organogénne</a:t>
            </a:r>
            <a:r>
              <a:rPr lang="sk-SK" sz="2800" b="1" cap="none" spc="0" dirty="0" smtClean="0">
                <a:ln w="1905"/>
                <a:solidFill>
                  <a:srgbClr val="BB2F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usadené horniny</a:t>
            </a:r>
            <a:endParaRPr lang="sk-SK" sz="2800" b="1" cap="none" spc="0" dirty="0">
              <a:ln w="1905"/>
              <a:solidFill>
                <a:srgbClr val="BB2F3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907704" y="3573016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u="sng" dirty="0" smtClean="0">
                <a:solidFill>
                  <a:srgbClr val="BB2F39"/>
                </a:solidFill>
                <a:latin typeface="Comic Sans MS" pitchFamily="66" charset="0"/>
              </a:rPr>
              <a:t>Uhlie</a:t>
            </a:r>
            <a:endParaRPr lang="sk-SK" sz="2400" b="1" u="sng" dirty="0">
              <a:solidFill>
                <a:srgbClr val="BB2F39"/>
              </a:solidFill>
              <a:latin typeface="Comic Sans MS" pitchFamily="66" charset="0"/>
            </a:endParaRPr>
          </a:p>
        </p:txBody>
      </p:sp>
      <p:cxnSp>
        <p:nvCxnSpPr>
          <p:cNvPr id="9" name="Rovná spojovacia šípka 8"/>
          <p:cNvCxnSpPr>
            <a:stCxn id="7" idx="3"/>
          </p:cNvCxnSpPr>
          <p:nvPr/>
        </p:nvCxnSpPr>
        <p:spPr>
          <a:xfrm flipV="1">
            <a:off x="2839369" y="2060848"/>
            <a:ext cx="652511" cy="1743001"/>
          </a:xfrm>
          <a:prstGeom prst="straightConnector1">
            <a:avLst/>
          </a:prstGeom>
          <a:ln w="38100">
            <a:solidFill>
              <a:srgbClr val="BB2F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>
            <a:stCxn id="7" idx="3"/>
          </p:cNvCxnSpPr>
          <p:nvPr/>
        </p:nvCxnSpPr>
        <p:spPr>
          <a:xfrm>
            <a:off x="2839369" y="3803849"/>
            <a:ext cx="580503" cy="921295"/>
          </a:xfrm>
          <a:prstGeom prst="straightConnector1">
            <a:avLst/>
          </a:prstGeom>
          <a:ln w="38100">
            <a:solidFill>
              <a:srgbClr val="BB2F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lokTextu 12"/>
          <p:cNvSpPr txBox="1"/>
          <p:nvPr/>
        </p:nvSpPr>
        <p:spPr>
          <a:xfrm>
            <a:off x="3419872" y="1772816"/>
            <a:ext cx="57241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BB2F39"/>
                </a:solidFill>
                <a:latin typeface="Comic Sans MS" pitchFamily="66" charset="0"/>
              </a:rPr>
              <a:t>hnedé – 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vzniklo v močiaroch z ihličnatých</a:t>
            </a:r>
          </a:p>
          <a:p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               a listnatých stromov (</a:t>
            </a:r>
            <a:r>
              <a:rPr lang="sk-SK" dirty="0" smtClean="0">
                <a:solidFill>
                  <a:srgbClr val="BB2F39"/>
                </a:solidFill>
                <a:latin typeface="Comic Sans MS" pitchFamily="66" charset="0"/>
              </a:rPr>
              <a:t>v treťohorách)</a:t>
            </a:r>
          </a:p>
          <a:p>
            <a:r>
              <a:rPr lang="sk-SK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dirty="0" smtClean="0">
                <a:solidFill>
                  <a:srgbClr val="BB2F39"/>
                </a:solidFill>
                <a:latin typeface="Comic Sans MS" pitchFamily="66" charset="0"/>
              </a:rPr>
              <a:t>                  alebo premenou rašeliny</a:t>
            </a:r>
          </a:p>
          <a:p>
            <a:endParaRPr lang="sk-SK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endParaRPr lang="sk-SK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endParaRPr lang="sk-SK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endParaRPr lang="sk-SK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endParaRPr lang="sk-SK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endParaRPr lang="sk-SK" sz="2400" b="1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r>
              <a:rPr lang="sk-SK" sz="2400" b="1" dirty="0" smtClean="0">
                <a:solidFill>
                  <a:srgbClr val="BB2F39"/>
                </a:solidFill>
                <a:latin typeface="Comic Sans MS" pitchFamily="66" charset="0"/>
              </a:rPr>
              <a:t>čierne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–vzniklo zuhoľnatením stromovitých</a:t>
            </a:r>
          </a:p>
          <a:p>
            <a:r>
              <a:rPr lang="sk-SK" sz="2000" b="1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sz="2000" b="1" dirty="0" smtClean="0">
                <a:solidFill>
                  <a:srgbClr val="BB2F39"/>
                </a:solidFill>
                <a:latin typeface="Comic Sans MS" pitchFamily="66" charset="0"/>
              </a:rPr>
              <a:t>        </a:t>
            </a:r>
            <a:r>
              <a:rPr lang="sk-SK" dirty="0" smtClean="0">
                <a:solidFill>
                  <a:srgbClr val="BB2F39"/>
                </a:solidFill>
                <a:latin typeface="Comic Sans MS" pitchFamily="66" charset="0"/>
              </a:rPr>
              <a:t>papradí, plavúňov a prasličiek </a:t>
            </a:r>
            <a:r>
              <a:rPr lang="sk-SK" sz="1600" dirty="0" smtClean="0">
                <a:solidFill>
                  <a:srgbClr val="BB2F39"/>
                </a:solidFill>
                <a:latin typeface="Comic Sans MS" pitchFamily="66" charset="0"/>
              </a:rPr>
              <a:t>(v prvohorách)     </a:t>
            </a:r>
            <a:endParaRPr lang="sk-SK" sz="1600" dirty="0">
              <a:solidFill>
                <a:srgbClr val="BB2F39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43441" t="31125" r="36636" b="46235"/>
          <a:stretch>
            <a:fillRect/>
          </a:stretch>
        </p:blipFill>
        <p:spPr bwMode="auto">
          <a:xfrm>
            <a:off x="4860032" y="5229199"/>
            <a:ext cx="2232248" cy="1426159"/>
          </a:xfrm>
          <a:prstGeom prst="rect">
            <a:avLst/>
          </a:prstGeom>
          <a:noFill/>
          <a:ln w="349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l="44466" t="44094" r="35611" b="33266"/>
          <a:stretch>
            <a:fillRect/>
          </a:stretch>
        </p:blipFill>
        <p:spPr bwMode="auto">
          <a:xfrm>
            <a:off x="4860032" y="2780928"/>
            <a:ext cx="2592288" cy="1656184"/>
          </a:xfrm>
          <a:prstGeom prst="rect">
            <a:avLst/>
          </a:prstGeom>
          <a:noFill/>
          <a:ln w="349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8460" t="21282" r="16661" b="59031"/>
          <a:stretch>
            <a:fillRect/>
          </a:stretch>
        </p:blipFill>
        <p:spPr bwMode="auto">
          <a:xfrm rot="16200000">
            <a:off x="-2236812" y="3433564"/>
            <a:ext cx="5661248" cy="1187624"/>
          </a:xfrm>
          <a:prstGeom prst="rect">
            <a:avLst/>
          </a:prstGeom>
          <a:noFill/>
          <a:ln w="1016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 w="177800" h="184150" prst="coolSlant"/>
            <a:bevelB w="247650" h="203200" prst="coolSlant"/>
          </a:sp3d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/>
          <a:srcRect l="38460" t="12422" r="7304" b="76750"/>
          <a:stretch>
            <a:fillRect/>
          </a:stretch>
        </p:blipFill>
        <p:spPr bwMode="auto">
          <a:xfrm>
            <a:off x="2699792" y="188640"/>
            <a:ext cx="5256584" cy="864096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sp>
        <p:nvSpPr>
          <p:cNvPr id="6" name="Obdĺžnik 5"/>
          <p:cNvSpPr/>
          <p:nvPr/>
        </p:nvSpPr>
        <p:spPr>
          <a:xfrm>
            <a:off x="2669388" y="359077"/>
            <a:ext cx="52869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800" b="1" dirty="0" smtClean="0">
                <a:ln w="1905"/>
                <a:solidFill>
                  <a:srgbClr val="BB2F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Organogénne</a:t>
            </a:r>
            <a:r>
              <a:rPr lang="sk-SK" sz="2800" b="1" cap="none" spc="0" dirty="0" smtClean="0">
                <a:ln w="1905"/>
                <a:solidFill>
                  <a:srgbClr val="BB2F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usadené horniny</a:t>
            </a:r>
            <a:endParaRPr lang="sk-SK" sz="2800" b="1" cap="none" spc="0" dirty="0">
              <a:ln w="1905"/>
              <a:solidFill>
                <a:srgbClr val="BB2F3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907704" y="1916832"/>
            <a:ext cx="6636753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u="sng" dirty="0" smtClean="0">
                <a:solidFill>
                  <a:srgbClr val="BB2F39"/>
                </a:solidFill>
                <a:latin typeface="Comic Sans MS" pitchFamily="66" charset="0"/>
              </a:rPr>
              <a:t>Ropa a zemný plyn</a:t>
            </a:r>
            <a:r>
              <a:rPr lang="sk-SK" sz="2400" dirty="0" smtClean="0">
                <a:solidFill>
                  <a:srgbClr val="BB2F39"/>
                </a:solidFill>
                <a:latin typeface="Comic Sans MS" pitchFamily="66" charset="0"/>
              </a:rPr>
              <a:t> – 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vznikli z drobného planktónu</a:t>
            </a:r>
          </a:p>
          <a:p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r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ozkladom bez prístupu kyslíka pôsobením baktérií –</a:t>
            </a:r>
          </a:p>
          <a:p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Sú to </a:t>
            </a:r>
            <a:r>
              <a:rPr lang="sk-SK" sz="2000" b="1" dirty="0" smtClean="0">
                <a:solidFill>
                  <a:srgbClr val="BB2F39"/>
                </a:solidFill>
                <a:latin typeface="Comic Sans MS" pitchFamily="66" charset="0"/>
              </a:rPr>
              <a:t>uhľovodíky 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– tekuté = </a:t>
            </a:r>
            <a:r>
              <a:rPr lang="sk-SK" sz="2000" b="1" dirty="0" smtClean="0">
                <a:solidFill>
                  <a:srgbClr val="BB2F39"/>
                </a:solidFill>
                <a:latin typeface="Comic Sans MS" pitchFamily="66" charset="0"/>
              </a:rPr>
              <a:t>ropa</a:t>
            </a:r>
          </a:p>
          <a:p>
            <a:r>
              <a:rPr lang="sk-SK" sz="2000" b="1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sz="2000" b="1" dirty="0" smtClean="0">
                <a:solidFill>
                  <a:srgbClr val="BB2F39"/>
                </a:solidFill>
                <a:latin typeface="Comic Sans MS" pitchFamily="66" charset="0"/>
              </a:rPr>
              <a:t>                    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plynné</a:t>
            </a:r>
            <a:r>
              <a:rPr lang="sk-SK" sz="2000" b="1" dirty="0" smtClean="0">
                <a:solidFill>
                  <a:srgbClr val="BB2F39"/>
                </a:solidFill>
                <a:latin typeface="Comic Sans MS" pitchFamily="66" charset="0"/>
              </a:rPr>
              <a:t> = zemný plyn</a:t>
            </a:r>
          </a:p>
          <a:p>
            <a:endParaRPr lang="sk-SK" sz="2000" b="1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endParaRPr lang="sk-SK" sz="2000" b="1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endParaRPr lang="sk-SK" sz="2000" b="1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endParaRPr lang="sk-SK" sz="2000" b="1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endParaRPr lang="sk-SK" sz="2000" b="1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endParaRPr lang="sk-SK" sz="2000" b="1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endParaRPr lang="sk-SK" sz="2000" b="1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r>
              <a:rPr lang="sk-SK" sz="2000" b="1" dirty="0" smtClean="0">
                <a:solidFill>
                  <a:srgbClr val="BB2F39"/>
                </a:solidFill>
                <a:latin typeface="Comic Sans MS" pitchFamily="66" charset="0"/>
              </a:rPr>
              <a:t>Palivá 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– uhlie, ropa, zemný plyn</a:t>
            </a:r>
          </a:p>
          <a:p>
            <a:r>
              <a:rPr lang="sk-SK" sz="2000" b="1" dirty="0" smtClean="0">
                <a:solidFill>
                  <a:srgbClr val="BB2F39"/>
                </a:solidFill>
                <a:latin typeface="Comic Sans MS" pitchFamily="66" charset="0"/>
              </a:rPr>
              <a:t>Suroviny pre chemický priemysel – 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čierne uhlie, ropa</a:t>
            </a:r>
          </a:p>
          <a:p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(výroba plastov, syntetických vláken).</a:t>
            </a:r>
            <a:endParaRPr lang="sk-SK" sz="2000" dirty="0">
              <a:solidFill>
                <a:srgbClr val="BB2F39"/>
              </a:solidFill>
              <a:latin typeface="Comic Sans MS" pitchFamily="66" charset="0"/>
            </a:endParaRPr>
          </a:p>
        </p:txBody>
      </p:sp>
      <p:pic>
        <p:nvPicPr>
          <p:cNvPr id="8" name="Picture 5" descr="ropa%2001_resiz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8999"/>
            <a:ext cx="1206190" cy="1608253"/>
          </a:xfrm>
          <a:prstGeom prst="rect">
            <a:avLst/>
          </a:prstGeom>
          <a:noFill/>
          <a:ln w="3492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pic>
        <p:nvPicPr>
          <p:cNvPr id="9" name="Picture 7" descr="rop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563" y="3429000"/>
            <a:ext cx="2208245" cy="1656184"/>
          </a:xfrm>
          <a:prstGeom prst="rect">
            <a:avLst/>
          </a:prstGeom>
          <a:noFill/>
          <a:ln w="3492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429000"/>
            <a:ext cx="2265040" cy="1585528"/>
          </a:xfrm>
          <a:prstGeom prst="rect">
            <a:avLst/>
          </a:prstGeom>
          <a:noFill/>
          <a:ln w="349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8460" t="21282" r="16661" b="59031"/>
          <a:stretch>
            <a:fillRect/>
          </a:stretch>
        </p:blipFill>
        <p:spPr bwMode="auto">
          <a:xfrm rot="16200000">
            <a:off x="-2236812" y="3433564"/>
            <a:ext cx="5661248" cy="1187624"/>
          </a:xfrm>
          <a:prstGeom prst="rect">
            <a:avLst/>
          </a:prstGeom>
          <a:noFill/>
          <a:ln w="1016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 w="177800" h="184150" prst="coolSlant"/>
            <a:bevelB w="247650" h="203200" prst="coolSlant"/>
          </a:sp3d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/>
          <a:srcRect l="38460" t="12422" r="7304" b="76750"/>
          <a:stretch>
            <a:fillRect/>
          </a:stretch>
        </p:blipFill>
        <p:spPr bwMode="auto">
          <a:xfrm>
            <a:off x="2699792" y="188640"/>
            <a:ext cx="5256584" cy="864096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sp>
        <p:nvSpPr>
          <p:cNvPr id="6" name="Obdĺžnik 5"/>
          <p:cNvSpPr/>
          <p:nvPr/>
        </p:nvSpPr>
        <p:spPr>
          <a:xfrm>
            <a:off x="2669388" y="359077"/>
            <a:ext cx="52869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800" b="1" dirty="0" smtClean="0">
                <a:ln w="1905"/>
                <a:solidFill>
                  <a:srgbClr val="BB2F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Organogénne</a:t>
            </a:r>
            <a:r>
              <a:rPr lang="sk-SK" sz="2800" b="1" cap="none" spc="0" dirty="0" smtClean="0">
                <a:ln w="1905"/>
                <a:solidFill>
                  <a:srgbClr val="BB2F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usadené horniny</a:t>
            </a:r>
            <a:endParaRPr lang="sk-SK" sz="2800" b="1" cap="none" spc="0" dirty="0">
              <a:ln w="1905"/>
              <a:solidFill>
                <a:srgbClr val="BB2F3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l="42334" t="27187" r="30548" b="28516"/>
          <a:stretch>
            <a:fillRect/>
          </a:stretch>
        </p:blipFill>
        <p:spPr bwMode="auto">
          <a:xfrm>
            <a:off x="2483768" y="1556792"/>
            <a:ext cx="5688632" cy="5091994"/>
          </a:xfrm>
          <a:prstGeom prst="rect">
            <a:avLst/>
          </a:prstGeom>
          <a:noFill/>
          <a:ln w="349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8460" t="21282" r="16661" b="59031"/>
          <a:stretch>
            <a:fillRect/>
          </a:stretch>
        </p:blipFill>
        <p:spPr bwMode="auto">
          <a:xfrm rot="16200000">
            <a:off x="-2236812" y="3433564"/>
            <a:ext cx="5661248" cy="1187624"/>
          </a:xfrm>
          <a:prstGeom prst="rect">
            <a:avLst/>
          </a:prstGeom>
          <a:noFill/>
          <a:ln w="1016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 w="177800" h="184150" prst="coolSlant"/>
            <a:bevelB w="247650" h="203200" prst="coolSlant"/>
          </a:sp3d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/>
          <a:srcRect l="38460" t="12422" r="7304" b="76750"/>
          <a:stretch>
            <a:fillRect/>
          </a:stretch>
        </p:blipFill>
        <p:spPr bwMode="auto">
          <a:xfrm>
            <a:off x="2699792" y="188640"/>
            <a:ext cx="5256584" cy="864096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sp>
        <p:nvSpPr>
          <p:cNvPr id="6" name="Obdĺžnik 5"/>
          <p:cNvSpPr/>
          <p:nvPr/>
        </p:nvSpPr>
        <p:spPr>
          <a:xfrm>
            <a:off x="2669388" y="359077"/>
            <a:ext cx="52869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800" b="1" dirty="0" err="1" smtClean="0">
                <a:ln w="1905"/>
                <a:solidFill>
                  <a:srgbClr val="BB2F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Chemogénne</a:t>
            </a:r>
            <a:r>
              <a:rPr lang="sk-SK" sz="2800" b="1" cap="none" spc="0" dirty="0" smtClean="0">
                <a:ln w="1905"/>
                <a:solidFill>
                  <a:srgbClr val="BB2F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usadené horniny</a:t>
            </a:r>
            <a:endParaRPr lang="sk-SK" sz="2800" b="1" cap="none" spc="0" dirty="0">
              <a:ln w="1905"/>
              <a:solidFill>
                <a:srgbClr val="BB2F3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34586" t="24235" r="19479" b="15719"/>
          <a:stretch>
            <a:fillRect/>
          </a:stretch>
        </p:blipFill>
        <p:spPr bwMode="auto">
          <a:xfrm>
            <a:off x="1907704" y="1556792"/>
            <a:ext cx="6912768" cy="5080468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8460" t="21282" r="16661" b="59031"/>
          <a:stretch>
            <a:fillRect/>
          </a:stretch>
        </p:blipFill>
        <p:spPr bwMode="auto">
          <a:xfrm rot="16200000">
            <a:off x="-2236812" y="3433564"/>
            <a:ext cx="5661248" cy="1187624"/>
          </a:xfrm>
          <a:prstGeom prst="rect">
            <a:avLst/>
          </a:prstGeom>
          <a:noFill/>
          <a:ln w="1016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 w="177800" h="184150" prst="coolSlant"/>
            <a:bevelB w="247650" h="203200" prst="coolSlant"/>
          </a:sp3d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print"/>
          <a:srcRect l="38460" t="12422" r="7304" b="76750"/>
          <a:stretch>
            <a:fillRect/>
          </a:stretch>
        </p:blipFill>
        <p:spPr bwMode="auto">
          <a:xfrm>
            <a:off x="2699792" y="188640"/>
            <a:ext cx="5256584" cy="864096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sp>
        <p:nvSpPr>
          <p:cNvPr id="8" name="Obdĺžnik 7"/>
          <p:cNvSpPr/>
          <p:nvPr/>
        </p:nvSpPr>
        <p:spPr>
          <a:xfrm>
            <a:off x="2669388" y="359077"/>
            <a:ext cx="52869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800" b="1" dirty="0" err="1" smtClean="0">
                <a:ln w="1905"/>
                <a:solidFill>
                  <a:srgbClr val="BB2F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Chemogénne</a:t>
            </a:r>
            <a:r>
              <a:rPr lang="sk-SK" sz="2800" b="1" cap="none" spc="0" dirty="0" smtClean="0">
                <a:ln w="1905"/>
                <a:solidFill>
                  <a:srgbClr val="BB2F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usadené horniny</a:t>
            </a:r>
            <a:endParaRPr lang="sk-SK" sz="2800" b="1" cap="none" spc="0" dirty="0">
              <a:ln w="1905"/>
              <a:solidFill>
                <a:srgbClr val="BB2F3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1763688" y="1772816"/>
            <a:ext cx="7200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vznikli vylúčením látok rozpustených v sladkej aj v slanej</a:t>
            </a:r>
          </a:p>
          <a:p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 vode ( v zátokách  sa voda odparuje, usádzajú sa soli)</a:t>
            </a:r>
          </a:p>
          <a:p>
            <a:endParaRPr lang="sk-SK" sz="2000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r>
              <a:rPr lang="sk-SK" sz="2400" b="1" u="sng" dirty="0" smtClean="0">
                <a:solidFill>
                  <a:srgbClr val="BB2F39"/>
                </a:solidFill>
                <a:latin typeface="Comic Sans MS" pitchFamily="66" charset="0"/>
              </a:rPr>
              <a:t>Sadrovec</a:t>
            </a:r>
            <a:r>
              <a:rPr lang="sk-SK" sz="2400" dirty="0" smtClean="0">
                <a:solidFill>
                  <a:srgbClr val="BB2F39"/>
                </a:solidFill>
                <a:latin typeface="Comic Sans MS" pitchFamily="66" charset="0"/>
              </a:rPr>
              <a:t> – </a:t>
            </a:r>
            <a:r>
              <a:rPr lang="sk-SK" sz="2200" dirty="0" smtClean="0">
                <a:solidFill>
                  <a:srgbClr val="BB2F39"/>
                </a:solidFill>
                <a:latin typeface="Comic Sans MS" pitchFamily="66" charset="0"/>
              </a:rPr>
              <a:t>bielej až žltej farby, pálením vznik</a:t>
            </a:r>
          </a:p>
          <a:p>
            <a:r>
              <a:rPr lang="sk-SK" sz="2200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sz="2200" dirty="0" smtClean="0">
                <a:solidFill>
                  <a:srgbClr val="BB2F39"/>
                </a:solidFill>
                <a:latin typeface="Comic Sans MS" pitchFamily="66" charset="0"/>
              </a:rPr>
              <a:t>                   </a:t>
            </a:r>
            <a:r>
              <a:rPr lang="sk-SK" sz="2200" b="1" dirty="0" smtClean="0">
                <a:solidFill>
                  <a:srgbClr val="BB2F39"/>
                </a:solidFill>
                <a:latin typeface="Comic Sans MS" pitchFamily="66" charset="0"/>
              </a:rPr>
              <a:t>sadra.</a:t>
            </a:r>
          </a:p>
          <a:p>
            <a:r>
              <a:rPr lang="sk-SK" sz="2200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sz="2200" dirty="0" smtClean="0">
                <a:solidFill>
                  <a:srgbClr val="BB2F39"/>
                </a:solidFill>
                <a:latin typeface="Comic Sans MS" pitchFamily="66" charset="0"/>
              </a:rPr>
              <a:t>                   Biela odroda = </a:t>
            </a:r>
            <a:r>
              <a:rPr lang="sk-SK" sz="2200" b="1" dirty="0" smtClean="0">
                <a:solidFill>
                  <a:srgbClr val="BB2F39"/>
                </a:solidFill>
                <a:latin typeface="Comic Sans MS" pitchFamily="66" charset="0"/>
              </a:rPr>
              <a:t>alabaster</a:t>
            </a:r>
            <a:r>
              <a:rPr lang="sk-SK" sz="2200" dirty="0" smtClean="0">
                <a:solidFill>
                  <a:srgbClr val="BB2F39"/>
                </a:solidFill>
                <a:latin typeface="Comic Sans MS" pitchFamily="66" charset="0"/>
              </a:rPr>
              <a:t> – výroba</a:t>
            </a:r>
          </a:p>
          <a:p>
            <a:r>
              <a:rPr lang="sk-SK" sz="2200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sz="2200" dirty="0" smtClean="0">
                <a:solidFill>
                  <a:srgbClr val="BB2F39"/>
                </a:solidFill>
                <a:latin typeface="Comic Sans MS" pitchFamily="66" charset="0"/>
              </a:rPr>
              <a:t>                   ozdobných predmetov.</a:t>
            </a:r>
            <a:endParaRPr lang="sk-SK" sz="2200" dirty="0">
              <a:solidFill>
                <a:srgbClr val="BB2F39"/>
              </a:solidFill>
              <a:latin typeface="Comic Sans MS" pitchFamily="66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365104"/>
            <a:ext cx="2030729" cy="187223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 b="12195"/>
          <a:stretch>
            <a:fillRect/>
          </a:stretch>
        </p:blipFill>
        <p:spPr bwMode="auto">
          <a:xfrm>
            <a:off x="4572000" y="4365104"/>
            <a:ext cx="2016224" cy="184674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4365104"/>
            <a:ext cx="1512168" cy="180288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8460" t="30082" r="23425" b="59031"/>
          <a:stretch>
            <a:fillRect/>
          </a:stretch>
        </p:blipFill>
        <p:spPr bwMode="auto">
          <a:xfrm>
            <a:off x="2627784" y="260648"/>
            <a:ext cx="4869160" cy="756592"/>
          </a:xfrm>
          <a:prstGeom prst="rect">
            <a:avLst/>
          </a:prstGeom>
          <a:noFill/>
          <a:ln w="1016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 w="177800" h="184150" prst="coolSlant"/>
            <a:bevelB w="247650" h="203200" prst="coolSlant"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7906" t="39000" r="22800" b="34422"/>
          <a:stretch>
            <a:fillRect/>
          </a:stretch>
        </p:blipFill>
        <p:spPr bwMode="auto">
          <a:xfrm>
            <a:off x="1763688" y="3284984"/>
            <a:ext cx="7195466" cy="2736304"/>
          </a:xfrm>
          <a:prstGeom prst="rect">
            <a:avLst/>
          </a:prstGeom>
          <a:noFill/>
          <a:ln w="762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 w="165100" prst="coolSlant"/>
            <a:bevelB w="165100" prst="coolSlant"/>
          </a:sp3d>
        </p:spPr>
      </p:pic>
      <p:sp>
        <p:nvSpPr>
          <p:cNvPr id="6" name="BlokTextu 5"/>
          <p:cNvSpPr txBox="1"/>
          <p:nvPr/>
        </p:nvSpPr>
        <p:spPr>
          <a:xfrm>
            <a:off x="1619672" y="1772816"/>
            <a:ext cx="80037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dirty="0" smtClean="0">
                <a:solidFill>
                  <a:srgbClr val="A32932"/>
                </a:solidFill>
                <a:latin typeface="Comic Sans MS" pitchFamily="66" charset="0"/>
              </a:rPr>
              <a:t>Produkty rozpadu a rozkladu sa </a:t>
            </a:r>
            <a:r>
              <a:rPr lang="sk-SK" sz="2200" b="1" dirty="0" smtClean="0">
                <a:solidFill>
                  <a:srgbClr val="A32932"/>
                </a:solidFill>
                <a:latin typeface="Comic Sans MS" pitchFamily="66" charset="0"/>
              </a:rPr>
              <a:t>prenášajú a usadzujú</a:t>
            </a:r>
            <a:r>
              <a:rPr lang="sk-SK" sz="2200" dirty="0" smtClean="0">
                <a:solidFill>
                  <a:srgbClr val="A32932"/>
                </a:solidFill>
                <a:latin typeface="Comic Sans MS" pitchFamily="66" charset="0"/>
              </a:rPr>
              <a:t>.</a:t>
            </a:r>
          </a:p>
          <a:p>
            <a:r>
              <a:rPr lang="sk-SK" sz="2200" dirty="0" smtClean="0">
                <a:solidFill>
                  <a:srgbClr val="A32932"/>
                </a:solidFill>
                <a:latin typeface="Comic Sans MS" pitchFamily="66" charset="0"/>
              </a:rPr>
              <a:t>Na začiatku usadzovania sú usadeniny sypké, potom spevnejú.</a:t>
            </a:r>
            <a:endParaRPr lang="sk-SK" sz="2200" dirty="0">
              <a:solidFill>
                <a:srgbClr val="A3293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8460" t="21282" r="16661" b="59031"/>
          <a:stretch>
            <a:fillRect/>
          </a:stretch>
        </p:blipFill>
        <p:spPr bwMode="auto">
          <a:xfrm rot="16200000">
            <a:off x="-2236812" y="3433564"/>
            <a:ext cx="5661248" cy="1187624"/>
          </a:xfrm>
          <a:prstGeom prst="rect">
            <a:avLst/>
          </a:prstGeom>
          <a:noFill/>
          <a:ln w="1016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 w="177800" h="184150" prst="coolSlant"/>
            <a:bevelB w="247650" h="203200" prst="coolSlant"/>
          </a:sp3d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/>
          <a:srcRect l="38460" t="12422" r="7304" b="76750"/>
          <a:stretch>
            <a:fillRect/>
          </a:stretch>
        </p:blipFill>
        <p:spPr bwMode="auto">
          <a:xfrm>
            <a:off x="2699792" y="188640"/>
            <a:ext cx="5256584" cy="864096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sp>
        <p:nvSpPr>
          <p:cNvPr id="7" name="Obdĺžnik 6"/>
          <p:cNvSpPr/>
          <p:nvPr/>
        </p:nvSpPr>
        <p:spPr>
          <a:xfrm>
            <a:off x="2669388" y="359077"/>
            <a:ext cx="52869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800" b="1" dirty="0" err="1" smtClean="0">
                <a:ln w="1905"/>
                <a:solidFill>
                  <a:srgbClr val="BB2F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Chemogénne</a:t>
            </a:r>
            <a:r>
              <a:rPr lang="sk-SK" sz="2800" b="1" cap="none" spc="0" dirty="0" smtClean="0">
                <a:ln w="1905"/>
                <a:solidFill>
                  <a:srgbClr val="BB2F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usadené horniny</a:t>
            </a:r>
            <a:endParaRPr lang="sk-SK" sz="2800" b="1" cap="none" spc="0" dirty="0">
              <a:ln w="1905"/>
              <a:solidFill>
                <a:srgbClr val="BB2F3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1979712" y="1988840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u="sng" dirty="0" smtClean="0">
                <a:solidFill>
                  <a:srgbClr val="BB2F39"/>
                </a:solidFill>
                <a:latin typeface="Comic Sans MS" pitchFamily="66" charset="0"/>
              </a:rPr>
              <a:t>Kamenná soľ</a:t>
            </a:r>
            <a:r>
              <a:rPr lang="sk-SK" sz="2400" dirty="0" smtClean="0">
                <a:solidFill>
                  <a:srgbClr val="BB2F39"/>
                </a:solidFill>
                <a:latin typeface="Comic Sans MS" pitchFamily="66" charset="0"/>
              </a:rPr>
              <a:t> – bezfarebná, priehľadná. </a:t>
            </a:r>
          </a:p>
          <a:p>
            <a:r>
              <a:rPr lang="sk-SK" sz="2400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sz="2400" dirty="0" smtClean="0">
                <a:solidFill>
                  <a:srgbClr val="BB2F39"/>
                </a:solidFill>
                <a:latin typeface="Comic Sans MS" pitchFamily="66" charset="0"/>
              </a:rPr>
              <a:t>                       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Má slanú chuť. (Kocková sústava)</a:t>
            </a:r>
          </a:p>
          <a:p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Surovina pre potravinársky a chemický priemysel.</a:t>
            </a:r>
          </a:p>
          <a:p>
            <a:endParaRPr lang="sk-SK" sz="2000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endParaRPr lang="sk-SK" sz="2000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endParaRPr lang="sk-SK" sz="2000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                                                               Na Slovensku</a:t>
            </a:r>
          </a:p>
          <a:p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                                                              - </a:t>
            </a:r>
            <a:r>
              <a:rPr lang="sk-SK" sz="1600" dirty="0" smtClean="0">
                <a:solidFill>
                  <a:srgbClr val="BB2F39"/>
                </a:solidFill>
                <a:latin typeface="Comic Sans MS" pitchFamily="66" charset="0"/>
              </a:rPr>
              <a:t>Solivar pri  Prešove</a:t>
            </a:r>
            <a:endParaRPr lang="sk-SK" sz="1600" dirty="0">
              <a:solidFill>
                <a:srgbClr val="BB2F39"/>
              </a:solidFill>
              <a:latin typeface="Comic Sans MS" pitchFamily="66" charset="0"/>
            </a:endParaRPr>
          </a:p>
        </p:txBody>
      </p:sp>
      <p:pic>
        <p:nvPicPr>
          <p:cNvPr id="9" name="Picture 8" descr="D276_Halit_689x450p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212976"/>
            <a:ext cx="4752528" cy="322146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8460" t="21282" r="16661" b="59031"/>
          <a:stretch>
            <a:fillRect/>
          </a:stretch>
        </p:blipFill>
        <p:spPr bwMode="auto">
          <a:xfrm rot="16200000">
            <a:off x="-2236812" y="3433564"/>
            <a:ext cx="5661248" cy="1187624"/>
          </a:xfrm>
          <a:prstGeom prst="rect">
            <a:avLst/>
          </a:prstGeom>
          <a:noFill/>
          <a:ln w="1016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 w="177800" h="184150" prst="coolSlant"/>
            <a:bevelB w="247650" h="203200" prst="coolSlant"/>
          </a:sp3d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/>
          <a:srcRect l="38460" t="12422" r="7304" b="76750"/>
          <a:stretch>
            <a:fillRect/>
          </a:stretch>
        </p:blipFill>
        <p:spPr bwMode="auto">
          <a:xfrm>
            <a:off x="2699792" y="188640"/>
            <a:ext cx="5256584" cy="864096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sp>
        <p:nvSpPr>
          <p:cNvPr id="6" name="Obdĺžnik 5"/>
          <p:cNvSpPr/>
          <p:nvPr/>
        </p:nvSpPr>
        <p:spPr>
          <a:xfrm>
            <a:off x="2669388" y="359077"/>
            <a:ext cx="52869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800" b="1" dirty="0" err="1" smtClean="0">
                <a:ln w="1905"/>
                <a:solidFill>
                  <a:srgbClr val="BB2F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Chemogénne</a:t>
            </a:r>
            <a:r>
              <a:rPr lang="sk-SK" sz="2800" b="1" cap="none" spc="0" dirty="0" smtClean="0">
                <a:ln w="1905"/>
                <a:solidFill>
                  <a:srgbClr val="BB2F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usadené horniny</a:t>
            </a:r>
            <a:endParaRPr lang="sk-SK" sz="2800" b="1" cap="none" spc="0" dirty="0">
              <a:ln w="1905"/>
              <a:solidFill>
                <a:srgbClr val="BB2F3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907704" y="1844824"/>
            <a:ext cx="732123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u="sng" dirty="0" smtClean="0">
                <a:solidFill>
                  <a:srgbClr val="BB2F39"/>
                </a:solidFill>
                <a:latin typeface="Comic Sans MS" pitchFamily="66" charset="0"/>
              </a:rPr>
              <a:t>Dolomit</a:t>
            </a:r>
            <a:r>
              <a:rPr lang="sk-SK" sz="2400" dirty="0" smtClean="0">
                <a:solidFill>
                  <a:srgbClr val="BB2F39"/>
                </a:solidFill>
                <a:latin typeface="Comic Sans MS" pitchFamily="66" charset="0"/>
              </a:rPr>
              <a:t> – vznikol v mori z vápenca obohateného </a:t>
            </a:r>
          </a:p>
          <a:p>
            <a:r>
              <a:rPr lang="sk-SK" sz="2400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sz="2400" dirty="0" smtClean="0">
                <a:solidFill>
                  <a:srgbClr val="BB2F39"/>
                </a:solidFill>
                <a:latin typeface="Comic Sans MS" pitchFamily="66" charset="0"/>
              </a:rPr>
              <a:t>              o horčík.  </a:t>
            </a:r>
          </a:p>
          <a:p>
            <a:r>
              <a:rPr lang="sk-SK" sz="2400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sz="2400" dirty="0" smtClean="0">
                <a:solidFill>
                  <a:srgbClr val="BB2F39"/>
                </a:solidFill>
                <a:latin typeface="Comic Sans MS" pitchFamily="66" charset="0"/>
              </a:rPr>
              <a:t>              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Činnosťou vody sa v ňom vytvárajú skalné mestá.</a:t>
            </a:r>
          </a:p>
          <a:p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                (</a:t>
            </a:r>
            <a:r>
              <a:rPr lang="sk-SK" sz="2000" dirty="0" err="1" smtClean="0">
                <a:solidFill>
                  <a:srgbClr val="BB2F39"/>
                </a:solidFill>
                <a:latin typeface="Comic Sans MS" pitchFamily="66" charset="0"/>
              </a:rPr>
              <a:t>Rozsutec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, </a:t>
            </a:r>
            <a:r>
              <a:rPr lang="sk-SK" sz="2000" dirty="0" err="1" smtClean="0">
                <a:solidFill>
                  <a:srgbClr val="BB2F39"/>
                </a:solidFill>
                <a:latin typeface="Comic Sans MS" pitchFamily="66" charset="0"/>
              </a:rPr>
              <a:t>Vrátna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dolina).</a:t>
            </a:r>
          </a:p>
          <a:p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                Drvený sa pod názvom </a:t>
            </a:r>
            <a:r>
              <a:rPr lang="sk-SK" sz="2000" b="1" dirty="0" smtClean="0">
                <a:solidFill>
                  <a:srgbClr val="BB2F39"/>
                </a:solidFill>
                <a:latin typeface="Comic Sans MS" pitchFamily="66" charset="0"/>
              </a:rPr>
              <a:t>brizolit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používa </a:t>
            </a:r>
          </a:p>
          <a:p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                na omietky.</a:t>
            </a:r>
            <a:endParaRPr lang="sk-SK" sz="2000" dirty="0">
              <a:solidFill>
                <a:srgbClr val="BB2F39"/>
              </a:solidFill>
              <a:latin typeface="Comic Sans MS" pitchFamily="66" charset="0"/>
            </a:endParaRPr>
          </a:p>
        </p:txBody>
      </p:sp>
      <p:pic>
        <p:nvPicPr>
          <p:cNvPr id="8" name="Picture 6" descr="Dolom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388" y="4005064"/>
            <a:ext cx="2920198" cy="2304256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5" cstate="print"/>
          <a:srcRect l="11895" t="53274" r="62094" b="12296"/>
          <a:stretch>
            <a:fillRect/>
          </a:stretch>
        </p:blipFill>
        <p:spPr bwMode="auto">
          <a:xfrm>
            <a:off x="5292080" y="4005064"/>
            <a:ext cx="3096344" cy="2304256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8460" t="21282" r="16661" b="59031"/>
          <a:stretch>
            <a:fillRect/>
          </a:stretch>
        </p:blipFill>
        <p:spPr bwMode="auto">
          <a:xfrm rot="16200000">
            <a:off x="-2236812" y="3433564"/>
            <a:ext cx="5661248" cy="1187624"/>
          </a:xfrm>
          <a:prstGeom prst="rect">
            <a:avLst/>
          </a:prstGeom>
          <a:noFill/>
          <a:ln w="1016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 w="177800" h="184150" prst="coolSlant"/>
            <a:bevelB w="247650" h="203200" prst="coolSlant"/>
          </a:sp3d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/>
          <a:srcRect l="38460" t="12422" r="7304" b="76750"/>
          <a:stretch>
            <a:fillRect/>
          </a:stretch>
        </p:blipFill>
        <p:spPr bwMode="auto">
          <a:xfrm>
            <a:off x="2699792" y="188640"/>
            <a:ext cx="5256584" cy="864096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sp>
        <p:nvSpPr>
          <p:cNvPr id="6" name="Obdĺžnik 5"/>
          <p:cNvSpPr/>
          <p:nvPr/>
        </p:nvSpPr>
        <p:spPr>
          <a:xfrm>
            <a:off x="2669388" y="359077"/>
            <a:ext cx="52869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800" b="1" dirty="0" err="1" smtClean="0">
                <a:ln w="1905"/>
                <a:solidFill>
                  <a:srgbClr val="BB2F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Chemogénne</a:t>
            </a:r>
            <a:r>
              <a:rPr lang="sk-SK" sz="2800" b="1" cap="none" spc="0" dirty="0" smtClean="0">
                <a:ln w="1905"/>
                <a:solidFill>
                  <a:srgbClr val="BB2F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usadené horniny</a:t>
            </a:r>
            <a:endParaRPr lang="sk-SK" sz="2800" b="1" cap="none" spc="0" dirty="0">
              <a:ln w="1905"/>
              <a:solidFill>
                <a:srgbClr val="BB2F3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691680" y="1844824"/>
            <a:ext cx="75117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u="sng" dirty="0" smtClean="0">
                <a:solidFill>
                  <a:srgbClr val="BB2F39"/>
                </a:solidFill>
                <a:latin typeface="Comic Sans MS" pitchFamily="66" charset="0"/>
              </a:rPr>
              <a:t>Travertín</a:t>
            </a:r>
            <a:r>
              <a:rPr lang="sk-SK" sz="2400" dirty="0" smtClean="0">
                <a:solidFill>
                  <a:srgbClr val="BB2F39"/>
                </a:solidFill>
                <a:latin typeface="Comic Sans MS" pitchFamily="66" charset="0"/>
              </a:rPr>
              <a:t> – je </a:t>
            </a:r>
            <a:r>
              <a:rPr lang="sk-SK" sz="2400" b="1" dirty="0" smtClean="0">
                <a:solidFill>
                  <a:srgbClr val="BB2F39"/>
                </a:solidFill>
                <a:latin typeface="Comic Sans MS" pitchFamily="66" charset="0"/>
              </a:rPr>
              <a:t>sladkovodný vápenec</a:t>
            </a:r>
            <a:r>
              <a:rPr lang="sk-SK" sz="2400" dirty="0" smtClean="0">
                <a:solidFill>
                  <a:srgbClr val="BB2F39"/>
                </a:solidFill>
                <a:latin typeface="Comic Sans MS" pitchFamily="66" charset="0"/>
              </a:rPr>
              <a:t>; 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biely až žltkastý.</a:t>
            </a:r>
          </a:p>
          <a:p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                     Vzniká z minerálnych prameňov, bohatých na</a:t>
            </a:r>
          </a:p>
          <a:p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                      vápnik a oxid uhličitý. Dutinky v ňom vznikajú </a:t>
            </a:r>
          </a:p>
          <a:p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                      po uvoľnení oxidu uhličitého.</a:t>
            </a:r>
          </a:p>
          <a:p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                      Používa sa na </a:t>
            </a:r>
            <a:r>
              <a:rPr lang="sk-SK" sz="2000" b="1" dirty="0" smtClean="0">
                <a:solidFill>
                  <a:srgbClr val="BB2F39"/>
                </a:solidFill>
                <a:latin typeface="Comic Sans MS" pitchFamily="66" charset="0"/>
              </a:rPr>
              <a:t>obklady a pomníky.</a:t>
            </a:r>
            <a:endParaRPr lang="sk-SK" sz="2000" b="1" dirty="0">
              <a:solidFill>
                <a:srgbClr val="BB2F39"/>
              </a:solidFill>
              <a:latin typeface="Comic Sans MS" pitchFamily="66" charset="0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 cstate="print"/>
          <a:srcRect l="36799" t="11438" r="42170" b="57806"/>
          <a:stretch>
            <a:fillRect/>
          </a:stretch>
        </p:blipFill>
        <p:spPr bwMode="auto">
          <a:xfrm>
            <a:off x="1691680" y="3789040"/>
            <a:ext cx="3240360" cy="2664296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 t="16222" b="13005"/>
          <a:stretch>
            <a:fillRect/>
          </a:stretch>
        </p:blipFill>
        <p:spPr bwMode="auto">
          <a:xfrm>
            <a:off x="5148064" y="3789040"/>
            <a:ext cx="3764539" cy="2664296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 l="38460" t="12422" r="7304" b="76750"/>
          <a:stretch>
            <a:fillRect/>
          </a:stretch>
        </p:blipFill>
        <p:spPr bwMode="auto">
          <a:xfrm>
            <a:off x="1835696" y="1844824"/>
            <a:ext cx="7008779" cy="1656184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sp>
        <p:nvSpPr>
          <p:cNvPr id="5" name="Obdĺžnik 4"/>
          <p:cNvSpPr/>
          <p:nvPr/>
        </p:nvSpPr>
        <p:spPr>
          <a:xfrm>
            <a:off x="1835696" y="1916832"/>
            <a:ext cx="698477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8800" b="1" cap="none" spc="0" dirty="0" smtClean="0">
                <a:ln w="1905"/>
                <a:solidFill>
                  <a:srgbClr val="BB2F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Koniec</a:t>
            </a:r>
            <a:endParaRPr lang="sk-SK" sz="8800" b="1" cap="none" spc="0" dirty="0">
              <a:ln w="1905"/>
              <a:solidFill>
                <a:srgbClr val="BB2F3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1619671" y="5013176"/>
            <a:ext cx="75243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4800" b="1" dirty="0" smtClean="0">
                <a:ln w="1905"/>
                <a:solidFill>
                  <a:srgbClr val="BB2F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Ďakujem za pozornosť</a:t>
            </a:r>
            <a:endParaRPr lang="sk-SK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geologie.vsb.cz/paleontologie/stratigrafie/relativn%C3%AD%20Stratigrafie_soubory/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077072"/>
            <a:ext cx="2780357" cy="2376264"/>
          </a:xfrm>
          <a:prstGeom prst="rect">
            <a:avLst/>
          </a:prstGeom>
          <a:noFill/>
          <a:ln w="635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sp>
        <p:nvSpPr>
          <p:cNvPr id="6" name="BlokTextu 5"/>
          <p:cNvSpPr txBox="1"/>
          <p:nvPr/>
        </p:nvSpPr>
        <p:spPr>
          <a:xfrm>
            <a:off x="3275856" y="26064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>
                <a:solidFill>
                  <a:srgbClr val="BB2F39"/>
                </a:solidFill>
              </a:rPr>
              <a:t>VRSTVY</a:t>
            </a:r>
            <a:endParaRPr lang="sk-SK" sz="3600" b="1" dirty="0">
              <a:solidFill>
                <a:srgbClr val="BB2F39"/>
              </a:solidFill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print"/>
          <a:srcRect l="38460" t="12422" r="7304" b="76750"/>
          <a:stretch>
            <a:fillRect/>
          </a:stretch>
        </p:blipFill>
        <p:spPr bwMode="auto">
          <a:xfrm>
            <a:off x="2555776" y="188640"/>
            <a:ext cx="4968552" cy="864096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sp>
        <p:nvSpPr>
          <p:cNvPr id="8" name="BlokTextu 7"/>
          <p:cNvSpPr txBox="1"/>
          <p:nvPr/>
        </p:nvSpPr>
        <p:spPr>
          <a:xfrm>
            <a:off x="2555776" y="260648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rgbClr val="BB2F39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Vrstvy</a:t>
            </a:r>
            <a:endParaRPr lang="sk-SK" sz="4000" b="1" dirty="0">
              <a:solidFill>
                <a:srgbClr val="BB2F39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2051720" y="1700808"/>
            <a:ext cx="66175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BB2F39"/>
                </a:solidFill>
                <a:latin typeface="Comic Sans MS" pitchFamily="66" charset="0"/>
              </a:rPr>
              <a:t>Vrstva</a:t>
            </a:r>
            <a:r>
              <a:rPr lang="sk-SK" sz="2400" dirty="0" smtClean="0">
                <a:solidFill>
                  <a:srgbClr val="BB2F39"/>
                </a:solidFill>
                <a:latin typeface="Comic Sans MS" pitchFamily="66" charset="0"/>
              </a:rPr>
              <a:t> je ploché alebo šošovkovité horninové </a:t>
            </a:r>
          </a:p>
          <a:p>
            <a:r>
              <a:rPr lang="sk-SK" sz="2400" dirty="0" smtClean="0">
                <a:solidFill>
                  <a:srgbClr val="BB2F39"/>
                </a:solidFill>
                <a:latin typeface="Comic Sans MS" pitchFamily="66" charset="0"/>
              </a:rPr>
              <a:t>teleso rovnakého zloženia.</a:t>
            </a:r>
          </a:p>
          <a:p>
            <a:r>
              <a:rPr lang="sk-SK" sz="2400" b="1" dirty="0" smtClean="0">
                <a:solidFill>
                  <a:srgbClr val="BB2F39"/>
                </a:solidFill>
                <a:latin typeface="Comic Sans MS" pitchFamily="66" charset="0"/>
              </a:rPr>
              <a:t>Vrstvy vznikajú v mieste usadzovania</a:t>
            </a:r>
            <a:r>
              <a:rPr lang="sk-SK" sz="2400" dirty="0" smtClean="0">
                <a:solidFill>
                  <a:srgbClr val="BB2F39"/>
                </a:solidFill>
                <a:latin typeface="Comic Sans MS" pitchFamily="66" charset="0"/>
              </a:rPr>
              <a:t>.</a:t>
            </a:r>
          </a:p>
          <a:p>
            <a:r>
              <a:rPr lang="sk-SK" sz="2400" b="1" dirty="0" smtClean="0">
                <a:solidFill>
                  <a:srgbClr val="BB2F39"/>
                </a:solidFill>
                <a:latin typeface="Comic Sans MS" pitchFamily="66" charset="0"/>
              </a:rPr>
              <a:t>Súbor vrstiev = súvrstvie </a:t>
            </a:r>
            <a:r>
              <a:rPr lang="sk-SK" sz="2400" dirty="0" smtClean="0">
                <a:solidFill>
                  <a:srgbClr val="BB2F39"/>
                </a:solidFill>
                <a:latin typeface="Comic Sans MS" pitchFamily="66" charset="0"/>
              </a:rPr>
              <a:t>– viac vrstiev podobného zloženia.</a:t>
            </a:r>
          </a:p>
          <a:p>
            <a:r>
              <a:rPr lang="sk-SK" sz="2400" dirty="0" smtClean="0">
                <a:solidFill>
                  <a:srgbClr val="BB2F39"/>
                </a:solidFill>
                <a:latin typeface="Comic Sans MS" pitchFamily="66" charset="0"/>
              </a:rPr>
              <a:t>Vrstva uhlia – </a:t>
            </a:r>
            <a:r>
              <a:rPr lang="sk-SK" sz="2400" b="1" dirty="0" smtClean="0">
                <a:solidFill>
                  <a:srgbClr val="BB2F39"/>
                </a:solidFill>
                <a:latin typeface="Comic Sans MS" pitchFamily="66" charset="0"/>
              </a:rPr>
              <a:t>sloj.</a:t>
            </a:r>
            <a:endParaRPr lang="sk-SK" sz="2400" b="1" dirty="0">
              <a:solidFill>
                <a:srgbClr val="BB2F39"/>
              </a:solidFill>
              <a:latin typeface="Comic Sans MS" pitchFamily="66" charset="0"/>
            </a:endParaRPr>
          </a:p>
        </p:txBody>
      </p:sp>
      <p:sp>
        <p:nvSpPr>
          <p:cNvPr id="10" name="Ľavá zložená zátvorka 9"/>
          <p:cNvSpPr/>
          <p:nvPr/>
        </p:nvSpPr>
        <p:spPr>
          <a:xfrm>
            <a:off x="3131840" y="4149080"/>
            <a:ext cx="360040" cy="2232248"/>
          </a:xfrm>
          <a:prstGeom prst="leftBrace">
            <a:avLst>
              <a:gd name="adj1" fmla="val 48646"/>
              <a:gd name="adj2" fmla="val 50000"/>
            </a:avLst>
          </a:prstGeom>
          <a:ln w="3810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1691680" y="501317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3F3F3F"/>
                </a:solidFill>
                <a:latin typeface="Comic Sans MS" pitchFamily="66" charset="0"/>
              </a:rPr>
              <a:t>súvrstvie</a:t>
            </a:r>
            <a:endParaRPr lang="sk-SK" sz="2400" b="1" dirty="0">
              <a:solidFill>
                <a:srgbClr val="3F3F3F"/>
              </a:solidFill>
              <a:latin typeface="Comic Sans MS" pitchFamily="66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8028384" y="4941168"/>
            <a:ext cx="1083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400" b="1" dirty="0" smtClean="0">
                <a:solidFill>
                  <a:srgbClr val="3F3F3F"/>
                </a:solidFill>
                <a:latin typeface="Comic Sans MS" pitchFamily="66" charset="0"/>
              </a:rPr>
              <a:t>vrstvy</a:t>
            </a:r>
            <a:endParaRPr lang="sk-SK" sz="2400" b="1" dirty="0">
              <a:solidFill>
                <a:srgbClr val="3F3F3F"/>
              </a:solidFill>
              <a:latin typeface="Comic Sans MS" pitchFamily="66" charset="0"/>
            </a:endParaRPr>
          </a:p>
        </p:txBody>
      </p:sp>
      <p:cxnSp>
        <p:nvCxnSpPr>
          <p:cNvPr id="14" name="Rovná spojnica 13"/>
          <p:cNvCxnSpPr>
            <a:stCxn id="12" idx="1"/>
          </p:cNvCxnSpPr>
          <p:nvPr/>
        </p:nvCxnSpPr>
        <p:spPr>
          <a:xfrm flipH="1">
            <a:off x="7668344" y="5172001"/>
            <a:ext cx="360040" cy="1065311"/>
          </a:xfrm>
          <a:prstGeom prst="line">
            <a:avLst/>
          </a:prstGeom>
          <a:ln w="2540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/>
          <p:cNvCxnSpPr>
            <a:stCxn id="12" idx="1"/>
          </p:cNvCxnSpPr>
          <p:nvPr/>
        </p:nvCxnSpPr>
        <p:spPr>
          <a:xfrm flipH="1">
            <a:off x="7668344" y="5172001"/>
            <a:ext cx="360040" cy="705271"/>
          </a:xfrm>
          <a:prstGeom prst="line">
            <a:avLst/>
          </a:prstGeom>
          <a:ln w="2540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nica 17"/>
          <p:cNvCxnSpPr>
            <a:stCxn id="12" idx="1"/>
          </p:cNvCxnSpPr>
          <p:nvPr/>
        </p:nvCxnSpPr>
        <p:spPr>
          <a:xfrm flipH="1">
            <a:off x="7668344" y="5172001"/>
            <a:ext cx="360040" cy="489247"/>
          </a:xfrm>
          <a:prstGeom prst="line">
            <a:avLst/>
          </a:prstGeom>
          <a:ln w="2540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nica 20"/>
          <p:cNvCxnSpPr>
            <a:stCxn id="12" idx="1"/>
          </p:cNvCxnSpPr>
          <p:nvPr/>
        </p:nvCxnSpPr>
        <p:spPr>
          <a:xfrm flipH="1">
            <a:off x="7668344" y="5172001"/>
            <a:ext cx="360040" cy="273223"/>
          </a:xfrm>
          <a:prstGeom prst="line">
            <a:avLst/>
          </a:prstGeom>
          <a:ln w="2540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nica 23"/>
          <p:cNvCxnSpPr>
            <a:stCxn id="12" idx="1"/>
          </p:cNvCxnSpPr>
          <p:nvPr/>
        </p:nvCxnSpPr>
        <p:spPr>
          <a:xfrm flipH="1" flipV="1">
            <a:off x="7668344" y="5157192"/>
            <a:ext cx="360040" cy="14809"/>
          </a:xfrm>
          <a:prstGeom prst="line">
            <a:avLst/>
          </a:prstGeom>
          <a:ln w="2540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nica 26"/>
          <p:cNvCxnSpPr>
            <a:stCxn id="12" idx="1"/>
          </p:cNvCxnSpPr>
          <p:nvPr/>
        </p:nvCxnSpPr>
        <p:spPr>
          <a:xfrm flipH="1" flipV="1">
            <a:off x="7164288" y="4869160"/>
            <a:ext cx="864096" cy="302841"/>
          </a:xfrm>
          <a:prstGeom prst="line">
            <a:avLst/>
          </a:prstGeom>
          <a:ln w="2540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vná spojnica 29"/>
          <p:cNvCxnSpPr>
            <a:stCxn id="12" idx="1"/>
          </p:cNvCxnSpPr>
          <p:nvPr/>
        </p:nvCxnSpPr>
        <p:spPr>
          <a:xfrm flipH="1" flipV="1">
            <a:off x="7668344" y="4653136"/>
            <a:ext cx="360040" cy="518865"/>
          </a:xfrm>
          <a:prstGeom prst="line">
            <a:avLst/>
          </a:prstGeom>
          <a:ln w="2540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ovná spojnica 32"/>
          <p:cNvCxnSpPr>
            <a:stCxn id="12" idx="1"/>
          </p:cNvCxnSpPr>
          <p:nvPr/>
        </p:nvCxnSpPr>
        <p:spPr>
          <a:xfrm flipH="1" flipV="1">
            <a:off x="7668344" y="4293096"/>
            <a:ext cx="360040" cy="878905"/>
          </a:xfrm>
          <a:prstGeom prst="line">
            <a:avLst/>
          </a:prstGeom>
          <a:ln w="2540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/>
          <a:srcRect l="38460" t="23880" r="17225" b="59031"/>
          <a:stretch>
            <a:fillRect/>
          </a:stretch>
        </p:blipFill>
        <p:spPr bwMode="auto">
          <a:xfrm rot="16200000">
            <a:off x="-2236812" y="3433564"/>
            <a:ext cx="5661248" cy="1187624"/>
          </a:xfrm>
          <a:prstGeom prst="rect">
            <a:avLst/>
          </a:prstGeom>
          <a:noFill/>
          <a:ln w="1016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 w="177800" h="184150" prst="coolSlant"/>
            <a:bevelB w="247650" h="203200" prst="coolSlant"/>
          </a:sp3d>
        </p:spPr>
      </p:pic>
      <p:pic>
        <p:nvPicPr>
          <p:cNvPr id="19" name="Picture 5" descr="vrasa"/>
          <p:cNvPicPr>
            <a:picLocks noChangeAspect="1" noChangeArrowheads="1"/>
          </p:cNvPicPr>
          <p:nvPr/>
        </p:nvPicPr>
        <p:blipFill>
          <a:blip r:embed="rId5" cstate="print"/>
          <a:srcRect l="47483"/>
          <a:stretch>
            <a:fillRect/>
          </a:stretch>
        </p:blipFill>
        <p:spPr bwMode="auto">
          <a:xfrm>
            <a:off x="3563888" y="4077072"/>
            <a:ext cx="1225172" cy="2376264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2987824" y="4365104"/>
            <a:ext cx="3929063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0">
            <a:solidFill>
              <a:srgbClr val="3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2987824" y="3429000"/>
            <a:ext cx="3929063" cy="914400"/>
          </a:xfrm>
          <a:prstGeom prst="rect">
            <a:avLst/>
          </a:prstGeom>
          <a:solidFill>
            <a:srgbClr val="FFC000"/>
          </a:solidFill>
          <a:ln w="31750">
            <a:solidFill>
              <a:srgbClr val="3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2000" b="1" dirty="0">
                <a:solidFill>
                  <a:srgbClr val="3F3F3F"/>
                </a:solidFill>
                <a:latin typeface="Comic Sans MS" pitchFamily="66" charset="0"/>
              </a:rPr>
              <a:t>Hrúbka vrstvy</a:t>
            </a:r>
          </a:p>
        </p:txBody>
      </p:sp>
      <p:sp>
        <p:nvSpPr>
          <p:cNvPr id="7" name="Obdĺžnik 6"/>
          <p:cNvSpPr/>
          <p:nvPr/>
        </p:nvSpPr>
        <p:spPr>
          <a:xfrm>
            <a:off x="2987824" y="2492896"/>
            <a:ext cx="3929063" cy="914400"/>
          </a:xfrm>
          <a:prstGeom prst="rect">
            <a:avLst/>
          </a:prstGeom>
          <a:solidFill>
            <a:srgbClr val="3F3F3F"/>
          </a:solidFill>
          <a:ln w="31750">
            <a:solidFill>
              <a:srgbClr val="3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cxnSp>
        <p:nvCxnSpPr>
          <p:cNvPr id="9" name="Rovná spojovacia šípka 8"/>
          <p:cNvCxnSpPr/>
          <p:nvPr/>
        </p:nvCxnSpPr>
        <p:spPr>
          <a:xfrm rot="5400000">
            <a:off x="5330304" y="2238648"/>
            <a:ext cx="357187" cy="1588"/>
          </a:xfrm>
          <a:prstGeom prst="straightConnector1">
            <a:avLst/>
          </a:prstGeom>
          <a:ln>
            <a:solidFill>
              <a:srgbClr val="3F3F3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 rot="5400000" flipH="1" flipV="1">
            <a:off x="5618906" y="5694462"/>
            <a:ext cx="500063" cy="1587"/>
          </a:xfrm>
          <a:prstGeom prst="straightConnector1">
            <a:avLst/>
          </a:prstGeom>
          <a:ln>
            <a:solidFill>
              <a:srgbClr val="3F3F3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 rot="5400000">
            <a:off x="3531592" y="3893344"/>
            <a:ext cx="930275" cy="1587"/>
          </a:xfrm>
          <a:prstGeom prst="straightConnector1">
            <a:avLst/>
          </a:prstGeom>
          <a:ln>
            <a:solidFill>
              <a:srgbClr val="3F3F3F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2987824" y="1700808"/>
            <a:ext cx="6156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BB2F39"/>
                </a:solidFill>
                <a:latin typeface="Comic Sans MS" pitchFamily="66" charset="0"/>
              </a:rPr>
              <a:t>Nadložie</a:t>
            </a:r>
            <a:r>
              <a:rPr lang="sk-SK" b="1" dirty="0" smtClean="0">
                <a:solidFill>
                  <a:srgbClr val="3F3F3F"/>
                </a:solidFill>
                <a:latin typeface="Comic Sans MS" pitchFamily="66" charset="0"/>
              </a:rPr>
              <a:t> – je mladšia vrstva, usadila sa neskôr</a:t>
            </a:r>
          </a:p>
          <a:p>
            <a:endParaRPr lang="sk-SK" dirty="0">
              <a:solidFill>
                <a:srgbClr val="3F3F3F"/>
              </a:solidFill>
              <a:latin typeface="Comic Sans MS" pitchFamily="66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3059832" y="6021288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BB2F39"/>
                </a:solidFill>
                <a:latin typeface="Comic Sans MS" pitchFamily="66" charset="0"/>
              </a:rPr>
              <a:t>Podložie</a:t>
            </a:r>
            <a:r>
              <a:rPr lang="sk-SK" b="1" dirty="0" smtClean="0">
                <a:solidFill>
                  <a:srgbClr val="3F3F3F"/>
                </a:solidFill>
                <a:latin typeface="Comic Sans MS" pitchFamily="66" charset="0"/>
              </a:rPr>
              <a:t> – je staršia vrstva, usadila sa skôr  </a:t>
            </a:r>
            <a:endParaRPr lang="sk-SK" b="1" dirty="0">
              <a:solidFill>
                <a:srgbClr val="3F3F3F"/>
              </a:solidFill>
              <a:latin typeface="Comic Sans MS" pitchFamily="66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38460" t="23880" r="17225" b="59031"/>
          <a:stretch>
            <a:fillRect/>
          </a:stretch>
        </p:blipFill>
        <p:spPr bwMode="auto">
          <a:xfrm rot="16200000">
            <a:off x="-2236812" y="3433564"/>
            <a:ext cx="5661248" cy="1187624"/>
          </a:xfrm>
          <a:prstGeom prst="rect">
            <a:avLst/>
          </a:prstGeom>
          <a:noFill/>
          <a:ln w="1016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 w="177800" h="184150" prst="coolSlant"/>
            <a:bevelB w="247650" h="203200" prst="coolSlant"/>
          </a:sp3d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3" cstate="print"/>
          <a:srcRect l="38460" t="12422" r="7304" b="76750"/>
          <a:stretch>
            <a:fillRect/>
          </a:stretch>
        </p:blipFill>
        <p:spPr bwMode="auto">
          <a:xfrm>
            <a:off x="2555776" y="188640"/>
            <a:ext cx="4968552" cy="864096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sp>
        <p:nvSpPr>
          <p:cNvPr id="16" name="BlokTextu 15"/>
          <p:cNvSpPr txBox="1"/>
          <p:nvPr/>
        </p:nvSpPr>
        <p:spPr>
          <a:xfrm>
            <a:off x="2555776" y="188640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rgbClr val="BB2F39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Nadložie, podložie</a:t>
            </a:r>
            <a:endParaRPr lang="sk-SK" sz="4000" b="1" dirty="0">
              <a:solidFill>
                <a:srgbClr val="BB2F39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Pravá zložená zátvorka 16"/>
          <p:cNvSpPr/>
          <p:nvPr/>
        </p:nvSpPr>
        <p:spPr>
          <a:xfrm>
            <a:off x="7020272" y="3429000"/>
            <a:ext cx="360040" cy="936104"/>
          </a:xfrm>
          <a:prstGeom prst="rightBrace">
            <a:avLst>
              <a:gd name="adj1" fmla="val 46126"/>
              <a:gd name="adj2" fmla="val 50000"/>
            </a:avLst>
          </a:prstGeom>
          <a:ln w="3175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BlokTextu 17"/>
          <p:cNvSpPr txBox="1"/>
          <p:nvPr/>
        </p:nvSpPr>
        <p:spPr>
          <a:xfrm>
            <a:off x="7380312" y="2996952"/>
            <a:ext cx="19652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3F3F3F"/>
                </a:solidFill>
                <a:latin typeface="Comic Sans MS" pitchFamily="66" charset="0"/>
              </a:rPr>
              <a:t>kolmá vzdialenosť</a:t>
            </a:r>
          </a:p>
          <a:p>
            <a:r>
              <a:rPr lang="sk-SK" b="1" dirty="0" smtClean="0">
                <a:solidFill>
                  <a:srgbClr val="3F3F3F"/>
                </a:solidFill>
                <a:latin typeface="Comic Sans MS" pitchFamily="66" charset="0"/>
              </a:rPr>
              <a:t>medzi plochou </a:t>
            </a:r>
          </a:p>
          <a:p>
            <a:r>
              <a:rPr lang="sk-SK" b="1" dirty="0" smtClean="0">
                <a:solidFill>
                  <a:srgbClr val="3F3F3F"/>
                </a:solidFill>
                <a:latin typeface="Comic Sans MS" pitchFamily="66" charset="0"/>
              </a:rPr>
              <a:t>spodnej </a:t>
            </a:r>
          </a:p>
          <a:p>
            <a:r>
              <a:rPr lang="sk-SK" b="1" dirty="0" smtClean="0">
                <a:solidFill>
                  <a:srgbClr val="3F3F3F"/>
                </a:solidFill>
                <a:latin typeface="Comic Sans MS" pitchFamily="66" charset="0"/>
              </a:rPr>
              <a:t>a vrchnej </a:t>
            </a:r>
          </a:p>
          <a:p>
            <a:r>
              <a:rPr lang="sk-SK" b="1" dirty="0" smtClean="0">
                <a:solidFill>
                  <a:srgbClr val="3F3F3F"/>
                </a:solidFill>
                <a:latin typeface="Comic Sans MS" pitchFamily="66" charset="0"/>
              </a:rPr>
              <a:t>vrstvy</a:t>
            </a:r>
            <a:endParaRPr lang="sk-SK" b="1" dirty="0">
              <a:solidFill>
                <a:srgbClr val="3F3F3F"/>
              </a:solidFill>
              <a:latin typeface="Comic Sans MS" pitchFamily="66" charset="0"/>
            </a:endParaRPr>
          </a:p>
        </p:txBody>
      </p:sp>
      <p:pic>
        <p:nvPicPr>
          <p:cNvPr id="19" name="Picture 4" descr="Cross Bedding"/>
          <p:cNvPicPr>
            <a:picLocks noChangeAspect="1" noChangeArrowheads="1"/>
          </p:cNvPicPr>
          <p:nvPr/>
        </p:nvPicPr>
        <p:blipFill>
          <a:blip r:embed="rId4" cstate="print"/>
          <a:srcRect l="14000" r="32010"/>
          <a:stretch>
            <a:fillRect/>
          </a:stretch>
        </p:blipFill>
        <p:spPr bwMode="auto">
          <a:xfrm>
            <a:off x="1763688" y="2492896"/>
            <a:ext cx="1943894" cy="2808312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cxnSp>
        <p:nvCxnSpPr>
          <p:cNvPr id="20" name="Rovná spojovacia šípka 19"/>
          <p:cNvCxnSpPr/>
          <p:nvPr/>
        </p:nvCxnSpPr>
        <p:spPr>
          <a:xfrm rot="5400000">
            <a:off x="2667496" y="3317280"/>
            <a:ext cx="930275" cy="1587"/>
          </a:xfrm>
          <a:prstGeom prst="straightConnector1">
            <a:avLst/>
          </a:prstGeom>
          <a:ln>
            <a:solidFill>
              <a:srgbClr val="3F3F3F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/>
      <p:bldP spid="13" grpId="0"/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5004" t="24235" r="23475" b="24578"/>
          <a:stretch>
            <a:fillRect/>
          </a:stretch>
        </p:blipFill>
        <p:spPr bwMode="auto">
          <a:xfrm>
            <a:off x="1763688" y="1628800"/>
            <a:ext cx="7128792" cy="4941168"/>
          </a:xfrm>
          <a:prstGeom prst="rect">
            <a:avLst/>
          </a:prstGeom>
          <a:noFill/>
          <a:ln w="635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 w="165100" h="165100" prst="coolSlant"/>
            <a:bevelB w="165100" h="165100" prst="coolSlant"/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8460" t="30082" r="23425" b="59031"/>
          <a:stretch>
            <a:fillRect/>
          </a:stretch>
        </p:blipFill>
        <p:spPr bwMode="auto">
          <a:xfrm>
            <a:off x="2627784" y="260648"/>
            <a:ext cx="4869160" cy="756592"/>
          </a:xfrm>
          <a:prstGeom prst="rect">
            <a:avLst/>
          </a:prstGeom>
          <a:noFill/>
          <a:ln w="1016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 w="177800" h="184150" prst="coolSlant"/>
            <a:bevelB w="247650" h="203200" prst="coolSlant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 l="38460" t="23880" r="17225" b="59031"/>
          <a:stretch>
            <a:fillRect/>
          </a:stretch>
        </p:blipFill>
        <p:spPr bwMode="auto">
          <a:xfrm rot="16200000">
            <a:off x="-2236812" y="3433564"/>
            <a:ext cx="5661248" cy="1187624"/>
          </a:xfrm>
          <a:prstGeom prst="rect">
            <a:avLst/>
          </a:prstGeom>
          <a:noFill/>
          <a:ln w="1016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 w="177800" h="184150" prst="coolSlant"/>
            <a:bevelB w="247650" h="203200" prst="coolSlant"/>
          </a:sp3d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4" cstate="print"/>
          <a:srcRect l="38460" t="12422" r="7304" b="76750"/>
          <a:stretch>
            <a:fillRect/>
          </a:stretch>
        </p:blipFill>
        <p:spPr bwMode="auto">
          <a:xfrm>
            <a:off x="2555776" y="188640"/>
            <a:ext cx="4968552" cy="864096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sp>
        <p:nvSpPr>
          <p:cNvPr id="27" name="Obdĺžnik 26"/>
          <p:cNvSpPr/>
          <p:nvPr/>
        </p:nvSpPr>
        <p:spPr>
          <a:xfrm>
            <a:off x="2555777" y="404664"/>
            <a:ext cx="489654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700" b="1" dirty="0" smtClean="0">
                <a:solidFill>
                  <a:srgbClr val="BB2F39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Úlomkovité usadené horniny</a:t>
            </a:r>
            <a:endParaRPr lang="sk-SK" sz="2700" b="1" dirty="0">
              <a:solidFill>
                <a:srgbClr val="BB2F39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2051720" y="1988840"/>
            <a:ext cx="705513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sk-SK" sz="2400" dirty="0" smtClean="0">
                <a:solidFill>
                  <a:srgbClr val="BB2F39"/>
                </a:solidFill>
                <a:latin typeface="Comic Sans MS" pitchFamily="66" charset="0"/>
              </a:rPr>
              <a:t>vznikli </a:t>
            </a:r>
            <a:r>
              <a:rPr lang="sk-SK" sz="2400" dirty="0" smtClean="0">
                <a:solidFill>
                  <a:srgbClr val="BB2F39"/>
                </a:solidFill>
                <a:latin typeface="Comic Sans MS" pitchFamily="66" charset="0"/>
              </a:rPr>
              <a:t>usadzovaním rozlične veľkých úlomkov</a:t>
            </a:r>
            <a:r>
              <a:rPr lang="sk-SK" sz="2400" dirty="0" smtClean="0">
                <a:solidFill>
                  <a:srgbClr val="BB2F39"/>
                </a:solidFill>
                <a:latin typeface="Comic Sans MS" pitchFamily="66" charset="0"/>
              </a:rPr>
              <a:t>.</a:t>
            </a:r>
          </a:p>
          <a:p>
            <a:r>
              <a:rPr lang="sk-SK" sz="2400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sz="2400" dirty="0" smtClean="0">
                <a:solidFill>
                  <a:srgbClr val="BB2F39"/>
                </a:solidFill>
                <a:latin typeface="Comic Sans MS" pitchFamily="66" charset="0"/>
              </a:rPr>
              <a:t>                                </a:t>
            </a:r>
          </a:p>
          <a:p>
            <a:endParaRPr lang="sk-SK" sz="2400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r>
              <a:rPr lang="sk-SK" sz="2400" b="1" dirty="0" smtClean="0">
                <a:solidFill>
                  <a:srgbClr val="BB2F39"/>
                </a:solidFill>
                <a:latin typeface="Comic Sans MS" pitchFamily="66" charset="0"/>
              </a:rPr>
              <a:t>                                   usadzovanie </a:t>
            </a:r>
          </a:p>
          <a:p>
            <a:r>
              <a:rPr lang="sk-SK" sz="2400" b="1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sz="2400" b="1" dirty="0" smtClean="0">
                <a:solidFill>
                  <a:srgbClr val="BB2F39"/>
                </a:solidFill>
                <a:latin typeface="Comic Sans MS" pitchFamily="66" charset="0"/>
              </a:rPr>
              <a:t>                                = sedimentácia</a:t>
            </a:r>
            <a:endParaRPr lang="sk-SK" sz="2400" b="1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endParaRPr lang="sk-SK" sz="2400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endParaRPr lang="sk-SK" sz="2400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endParaRPr lang="sk-SK" sz="2400" b="1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endParaRPr lang="sk-SK" sz="2400" b="1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endParaRPr lang="sk-SK" sz="2400" b="1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r>
              <a:rPr lang="sk-SK" sz="2400" b="1" dirty="0" smtClean="0">
                <a:solidFill>
                  <a:srgbClr val="BB2F39"/>
                </a:solidFill>
                <a:latin typeface="Comic Sans MS" pitchFamily="66" charset="0"/>
              </a:rPr>
              <a:t>Úlomkovité </a:t>
            </a:r>
            <a:r>
              <a:rPr lang="sk-SK" sz="2400" b="1" dirty="0" smtClean="0">
                <a:solidFill>
                  <a:srgbClr val="BB2F39"/>
                </a:solidFill>
                <a:latin typeface="Comic Sans MS" pitchFamily="66" charset="0"/>
              </a:rPr>
              <a:t>usadené horniny </a:t>
            </a:r>
            <a:endParaRPr lang="sk-SK" sz="2400" b="1" dirty="0">
              <a:solidFill>
                <a:srgbClr val="BB2F39"/>
              </a:solidFill>
              <a:latin typeface="Comic Sans MS" pitchFamily="66" charset="0"/>
            </a:endParaRPr>
          </a:p>
        </p:txBody>
      </p:sp>
      <p:cxnSp>
        <p:nvCxnSpPr>
          <p:cNvPr id="30" name="Rovná spojovacia šípka 29"/>
          <p:cNvCxnSpPr/>
          <p:nvPr/>
        </p:nvCxnSpPr>
        <p:spPr>
          <a:xfrm flipV="1">
            <a:off x="6228184" y="5373216"/>
            <a:ext cx="720080" cy="576064"/>
          </a:xfrm>
          <a:prstGeom prst="straightConnector1">
            <a:avLst/>
          </a:prstGeom>
          <a:ln w="28575">
            <a:solidFill>
              <a:srgbClr val="BB2F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ovná spojovacia šípka 30"/>
          <p:cNvCxnSpPr/>
          <p:nvPr/>
        </p:nvCxnSpPr>
        <p:spPr>
          <a:xfrm>
            <a:off x="6228184" y="5949280"/>
            <a:ext cx="720080" cy="432048"/>
          </a:xfrm>
          <a:prstGeom prst="straightConnector1">
            <a:avLst/>
          </a:prstGeom>
          <a:ln w="28575">
            <a:solidFill>
              <a:srgbClr val="BB2F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BlokTextu 33"/>
          <p:cNvSpPr txBox="1"/>
          <p:nvPr/>
        </p:nvSpPr>
        <p:spPr>
          <a:xfrm>
            <a:off x="6948264" y="5085184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BB2F39"/>
                </a:solidFill>
                <a:latin typeface="Comic Sans MS" pitchFamily="66" charset="0"/>
              </a:rPr>
              <a:t>nespevnené</a:t>
            </a:r>
          </a:p>
          <a:p>
            <a:r>
              <a:rPr lang="sk-SK" dirty="0" smtClean="0">
                <a:solidFill>
                  <a:srgbClr val="BB2F39"/>
                </a:solidFill>
                <a:latin typeface="Comic Sans MS" pitchFamily="66" charset="0"/>
              </a:rPr>
              <a:t>(sypké)</a:t>
            </a:r>
            <a:endParaRPr lang="sk-SK" dirty="0">
              <a:solidFill>
                <a:srgbClr val="BB2F39"/>
              </a:solidFill>
              <a:latin typeface="Comic Sans MS" pitchFamily="66" charset="0"/>
            </a:endParaRPr>
          </a:p>
        </p:txBody>
      </p:sp>
      <p:sp>
        <p:nvSpPr>
          <p:cNvPr id="35" name="BlokTextu 34"/>
          <p:cNvSpPr txBox="1"/>
          <p:nvPr/>
        </p:nvSpPr>
        <p:spPr>
          <a:xfrm>
            <a:off x="7020272" y="6165304"/>
            <a:ext cx="1476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BB2F39"/>
                </a:solidFill>
                <a:latin typeface="Comic Sans MS" pitchFamily="66" charset="0"/>
              </a:rPr>
              <a:t>spevnené</a:t>
            </a:r>
            <a:endParaRPr lang="sk-SK" sz="2400" b="1" dirty="0">
              <a:solidFill>
                <a:srgbClr val="BB2F39"/>
              </a:solidFill>
              <a:latin typeface="Comic Sans MS" pitchFamily="66" charset="0"/>
            </a:endParaRPr>
          </a:p>
        </p:txBody>
      </p:sp>
      <p:pic>
        <p:nvPicPr>
          <p:cNvPr id="10" name="Picture 4" descr="usadzovan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339752" y="2564904"/>
            <a:ext cx="2448272" cy="2972677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cxnSp>
        <p:nvCxnSpPr>
          <p:cNvPr id="12" name="Rovná spojovacia šípka 11"/>
          <p:cNvCxnSpPr/>
          <p:nvPr/>
        </p:nvCxnSpPr>
        <p:spPr>
          <a:xfrm flipH="1">
            <a:off x="5076056" y="3645024"/>
            <a:ext cx="1296144" cy="0"/>
          </a:xfrm>
          <a:prstGeom prst="straightConnector1">
            <a:avLst/>
          </a:prstGeom>
          <a:ln w="38100">
            <a:solidFill>
              <a:srgbClr val="BB2F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 cstate="print"/>
          <a:srcRect l="38460" t="12422" r="7304" b="76750"/>
          <a:stretch>
            <a:fillRect/>
          </a:stretch>
        </p:blipFill>
        <p:spPr bwMode="auto">
          <a:xfrm>
            <a:off x="2555776" y="188640"/>
            <a:ext cx="4968552" cy="864096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sp>
        <p:nvSpPr>
          <p:cNvPr id="3" name="Obdĺžnik 2"/>
          <p:cNvSpPr/>
          <p:nvPr/>
        </p:nvSpPr>
        <p:spPr>
          <a:xfrm>
            <a:off x="2339752" y="332655"/>
            <a:ext cx="53285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800" b="1" cap="none" spc="0" dirty="0" smtClean="0">
                <a:ln w="1905"/>
                <a:solidFill>
                  <a:srgbClr val="BB2F39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Nespevnené usadené horniny</a:t>
            </a:r>
            <a:endParaRPr lang="sk-SK" sz="2800" b="1" cap="none" spc="0" dirty="0">
              <a:ln w="1905"/>
              <a:solidFill>
                <a:srgbClr val="BB2F39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619672" y="1628800"/>
            <a:ext cx="761420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u="sng" dirty="0" smtClean="0">
                <a:solidFill>
                  <a:srgbClr val="BB2F39"/>
                </a:solidFill>
                <a:latin typeface="Comic Sans MS" pitchFamily="66" charset="0"/>
              </a:rPr>
              <a:t>Íl</a:t>
            </a:r>
            <a:r>
              <a:rPr lang="sk-SK" sz="2400" b="1" dirty="0" smtClean="0">
                <a:solidFill>
                  <a:srgbClr val="BB2F39"/>
                </a:solidFill>
                <a:latin typeface="Comic Sans MS" pitchFamily="66" charset="0"/>
              </a:rPr>
              <a:t> –</a:t>
            </a:r>
            <a:r>
              <a:rPr lang="sk-SK" sz="2400" dirty="0" smtClean="0">
                <a:solidFill>
                  <a:srgbClr val="BB2F39"/>
                </a:solidFill>
                <a:latin typeface="Comic Sans MS" pitchFamily="66" charset="0"/>
              </a:rPr>
              <a:t>najjemnejšie úlomky ílovitých nerastov –</a:t>
            </a:r>
          </a:p>
          <a:p>
            <a:r>
              <a:rPr lang="sk-SK" sz="2400" b="1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sz="2400" b="1" dirty="0" smtClean="0">
                <a:solidFill>
                  <a:srgbClr val="BB2F39"/>
                </a:solidFill>
                <a:latin typeface="Comic Sans MS" pitchFamily="66" charset="0"/>
              </a:rPr>
              <a:t>   neprepúšťa vodu </a:t>
            </a:r>
          </a:p>
          <a:p>
            <a:r>
              <a:rPr lang="sk-SK" sz="2400" b="1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sz="2400" b="1" dirty="0" smtClean="0">
                <a:solidFill>
                  <a:srgbClr val="BB2F39"/>
                </a:solidFill>
                <a:latin typeface="Comic Sans MS" pitchFamily="66" charset="0"/>
              </a:rPr>
              <a:t>                        </a:t>
            </a:r>
          </a:p>
          <a:p>
            <a:r>
              <a:rPr lang="sk-SK" sz="2400" b="1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sz="2400" b="1" dirty="0" smtClean="0">
                <a:solidFill>
                  <a:srgbClr val="BB2F39"/>
                </a:solidFill>
                <a:latin typeface="Comic Sans MS" pitchFamily="66" charset="0"/>
              </a:rPr>
              <a:t>                         = </a:t>
            </a:r>
            <a:r>
              <a:rPr lang="sk-SK" dirty="0" smtClean="0">
                <a:solidFill>
                  <a:srgbClr val="BB2F39"/>
                </a:solidFill>
                <a:latin typeface="Comic Sans MS" pitchFamily="66" charset="0"/>
              </a:rPr>
              <a:t>tesniaca zložka pri stavbe   </a:t>
            </a:r>
          </a:p>
          <a:p>
            <a:r>
              <a:rPr lang="sk-SK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dirty="0" smtClean="0">
                <a:solidFill>
                  <a:srgbClr val="BB2F39"/>
                </a:solidFill>
                <a:latin typeface="Comic Sans MS" pitchFamily="66" charset="0"/>
              </a:rPr>
              <a:t>                                                      priehrad</a:t>
            </a:r>
          </a:p>
          <a:p>
            <a:endParaRPr lang="sk-SK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endParaRPr lang="sk-SK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r>
              <a:rPr lang="sk-SK" sz="2400" b="1" u="sng" dirty="0" smtClean="0">
                <a:solidFill>
                  <a:srgbClr val="BB2F39"/>
                </a:solidFill>
                <a:latin typeface="Comic Sans MS" pitchFamily="66" charset="0"/>
              </a:rPr>
              <a:t>Prach </a:t>
            </a:r>
            <a:r>
              <a:rPr lang="sk-SK" sz="2400" dirty="0" smtClean="0">
                <a:solidFill>
                  <a:srgbClr val="BB2F39"/>
                </a:solidFill>
                <a:latin typeface="Comic Sans MS" pitchFamily="66" charset="0"/>
              </a:rPr>
              <a:t>– úlomky </a:t>
            </a:r>
            <a:r>
              <a:rPr lang="sk-SK" sz="2400" dirty="0" smtClean="0">
                <a:solidFill>
                  <a:srgbClr val="BB2F39"/>
                </a:solidFill>
                <a:latin typeface="Aharoni"/>
                <a:cs typeface="Aharoni"/>
              </a:rPr>
              <a:t>&lt; 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  <a:cs typeface="Aharoni"/>
              </a:rPr>
              <a:t>0,05 mm (kremeň, kalcit, íly), čiastočným</a:t>
            </a:r>
          </a:p>
          <a:p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  <a:cs typeface="Aharoni"/>
              </a:rPr>
              <a:t> 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  <a:cs typeface="Aharoni"/>
              </a:rPr>
              <a:t>        spevnením vzniká  </a:t>
            </a:r>
            <a:r>
              <a:rPr lang="sk-SK" sz="2400" b="1" dirty="0" smtClean="0">
                <a:solidFill>
                  <a:srgbClr val="BB2F39"/>
                </a:solidFill>
                <a:latin typeface="Comic Sans MS" pitchFamily="66" charset="0"/>
                <a:cs typeface="Aharoni"/>
              </a:rPr>
              <a:t>spraš = 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  <a:cs typeface="Aharoni"/>
              </a:rPr>
              <a:t>tehliarska surovina</a:t>
            </a:r>
          </a:p>
          <a:p>
            <a:endParaRPr lang="sk-SK" sz="2400" b="1" u="sng" dirty="0">
              <a:solidFill>
                <a:srgbClr val="BB2F39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6400"/>
          <a:stretch>
            <a:fillRect/>
          </a:stretch>
        </p:blipFill>
        <p:spPr bwMode="auto">
          <a:xfrm>
            <a:off x="2339752" y="2492896"/>
            <a:ext cx="2304256" cy="1291222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 l="64298" t="46567" r="14879" b="16396"/>
          <a:stretch>
            <a:fillRect/>
          </a:stretch>
        </p:blipFill>
        <p:spPr bwMode="auto">
          <a:xfrm>
            <a:off x="2339752" y="4725144"/>
            <a:ext cx="1728192" cy="1728192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pic>
        <p:nvPicPr>
          <p:cNvPr id="8" name="Picture 4" descr="spras1"/>
          <p:cNvPicPr>
            <a:picLocks noChangeAspect="1" noChangeArrowheads="1"/>
          </p:cNvPicPr>
          <p:nvPr/>
        </p:nvPicPr>
        <p:blipFill>
          <a:blip r:embed="rId5" cstate="print"/>
          <a:srcRect l="52760" t="20859" r="4401" b="8805"/>
          <a:stretch>
            <a:fillRect/>
          </a:stretch>
        </p:blipFill>
        <p:spPr>
          <a:xfrm>
            <a:off x="4283968" y="4725144"/>
            <a:ext cx="1584176" cy="1728192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2" cstate="print"/>
          <a:srcRect l="38460" t="12422" r="7304" b="76750"/>
          <a:stretch>
            <a:fillRect/>
          </a:stretch>
        </p:blipFill>
        <p:spPr bwMode="auto">
          <a:xfrm rot="16200000">
            <a:off x="-1872716" y="3392996"/>
            <a:ext cx="4968552" cy="864096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sp>
        <p:nvSpPr>
          <p:cNvPr id="10" name="Obdĺžnik 9"/>
          <p:cNvSpPr/>
          <p:nvPr/>
        </p:nvSpPr>
        <p:spPr>
          <a:xfrm rot="16200000">
            <a:off x="-1903120" y="3563433"/>
            <a:ext cx="49685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800" b="1" cap="none" spc="0" dirty="0" smtClean="0">
                <a:ln w="1905"/>
                <a:solidFill>
                  <a:srgbClr val="BB2F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Úlomkovité usadené horniny</a:t>
            </a:r>
            <a:endParaRPr lang="sk-SK" sz="2800" b="1" cap="none" spc="0" dirty="0">
              <a:ln w="1905"/>
              <a:solidFill>
                <a:srgbClr val="BB2F3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/>
          <a:srcRect l="38460" t="12422" r="7304" b="76750"/>
          <a:stretch>
            <a:fillRect/>
          </a:stretch>
        </p:blipFill>
        <p:spPr bwMode="auto">
          <a:xfrm>
            <a:off x="2555776" y="188640"/>
            <a:ext cx="4968552" cy="864096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sp>
        <p:nvSpPr>
          <p:cNvPr id="6" name="Obdĺžnik 5"/>
          <p:cNvSpPr/>
          <p:nvPr/>
        </p:nvSpPr>
        <p:spPr>
          <a:xfrm>
            <a:off x="2339752" y="332655"/>
            <a:ext cx="53285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800" b="1" cap="none" spc="0" dirty="0" smtClean="0">
                <a:ln w="1905"/>
                <a:solidFill>
                  <a:srgbClr val="BB2F39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Nespevnené usadené horniny</a:t>
            </a:r>
            <a:endParaRPr lang="sk-SK" sz="2800" b="1" cap="none" spc="0" dirty="0">
              <a:ln w="1905"/>
              <a:solidFill>
                <a:srgbClr val="BB2F39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907704" y="1844824"/>
            <a:ext cx="718498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u="sng" dirty="0" smtClean="0">
                <a:solidFill>
                  <a:srgbClr val="BB2F39"/>
                </a:solidFill>
                <a:latin typeface="Comic Sans MS" pitchFamily="66" charset="0"/>
              </a:rPr>
              <a:t>Piesok </a:t>
            </a:r>
            <a:r>
              <a:rPr lang="sk-SK" sz="2400" dirty="0" smtClean="0">
                <a:solidFill>
                  <a:srgbClr val="BB2F39"/>
                </a:solidFill>
                <a:latin typeface="Comic Sans MS" pitchFamily="66" charset="0"/>
              </a:rPr>
              <a:t>– úlomky 0,05-2 mm – priepustný pre vodu</a:t>
            </a:r>
          </a:p>
          <a:p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            = filter pri čistení vôd, surovina pre sklársky prie-</a:t>
            </a:r>
          </a:p>
          <a:p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              </a:t>
            </a:r>
            <a:r>
              <a:rPr lang="sk-SK" sz="2000" dirty="0" err="1" smtClean="0">
                <a:solidFill>
                  <a:srgbClr val="BB2F39"/>
                </a:solidFill>
                <a:latin typeface="Comic Sans MS" pitchFamily="66" charset="0"/>
              </a:rPr>
              <a:t>mysel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a stavebníctvo.</a:t>
            </a:r>
          </a:p>
          <a:p>
            <a:endParaRPr lang="sk-SK" sz="2000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endParaRPr lang="sk-SK" sz="2000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endParaRPr lang="sk-SK" sz="2000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endParaRPr lang="sk-SK" sz="2000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endParaRPr lang="sk-SK" sz="2000" dirty="0" smtClean="0">
              <a:solidFill>
                <a:srgbClr val="BB2F39"/>
              </a:solidFill>
              <a:latin typeface="Comic Sans MS" pitchFamily="66" charset="0"/>
            </a:endParaRPr>
          </a:p>
          <a:p>
            <a:r>
              <a:rPr lang="sk-SK" sz="2400" b="1" u="sng" dirty="0" smtClean="0">
                <a:solidFill>
                  <a:srgbClr val="BB2F39"/>
                </a:solidFill>
                <a:latin typeface="Comic Sans MS" pitchFamily="66" charset="0"/>
              </a:rPr>
              <a:t>Štrk </a:t>
            </a:r>
            <a:r>
              <a:rPr lang="sk-SK" sz="2400" dirty="0" smtClean="0">
                <a:solidFill>
                  <a:srgbClr val="BB2F39"/>
                </a:solidFill>
                <a:latin typeface="Comic Sans MS" pitchFamily="66" charset="0"/>
              </a:rPr>
              <a:t> - zaoblené úlomky &gt; 2 mm 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(usadzovanie pri </a:t>
            </a:r>
          </a:p>
          <a:p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             brehu mora, v horných tokoch riek)</a:t>
            </a:r>
          </a:p>
          <a:p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           = prísada do betónu, pri stavbe ciest, budov, že-</a:t>
            </a:r>
          </a:p>
          <a:p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             </a:t>
            </a:r>
            <a:r>
              <a:rPr lang="sk-SK" sz="2000" dirty="0" err="1" smtClean="0">
                <a:solidFill>
                  <a:srgbClr val="BB2F39"/>
                </a:solidFill>
                <a:latin typeface="Comic Sans MS" pitchFamily="66" charset="0"/>
              </a:rPr>
              <a:t>lezníc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, priehrad.</a:t>
            </a:r>
            <a:endParaRPr lang="sk-SK" sz="2400" dirty="0">
              <a:solidFill>
                <a:srgbClr val="BB2F39"/>
              </a:solidFill>
              <a:latin typeface="Comic Sans MS" pitchFamily="66" charset="0"/>
            </a:endParaRPr>
          </a:p>
        </p:txBody>
      </p:sp>
      <p:pic>
        <p:nvPicPr>
          <p:cNvPr id="8" name="Picture 4" descr="big_island_black_sand_beach_february_2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03848" y="2996952"/>
            <a:ext cx="1584672" cy="1189991"/>
          </a:xfrm>
          <a:prstGeom prst="rect">
            <a:avLst/>
          </a:prstGeom>
          <a:ln w="317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pic>
        <p:nvPicPr>
          <p:cNvPr id="10" name="Picture 7" descr="white-sand-beach"/>
          <p:cNvPicPr>
            <a:picLocks noChangeAspect="1" noChangeArrowheads="1"/>
          </p:cNvPicPr>
          <p:nvPr/>
        </p:nvPicPr>
        <p:blipFill>
          <a:blip r:embed="rId4" cstate="print"/>
          <a:srcRect b="8595"/>
          <a:stretch>
            <a:fillRect/>
          </a:stretch>
        </p:blipFill>
        <p:spPr bwMode="auto">
          <a:xfrm>
            <a:off x="6876256" y="2996952"/>
            <a:ext cx="1728192" cy="1177146"/>
          </a:xfrm>
          <a:prstGeom prst="rect">
            <a:avLst/>
          </a:prstGeom>
          <a:noFill/>
          <a:ln w="317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pic>
        <p:nvPicPr>
          <p:cNvPr id="11" name="Picture 5" descr="great_sand_dunes2"/>
          <p:cNvPicPr>
            <a:picLocks noChangeAspect="1" noChangeArrowheads="1"/>
          </p:cNvPicPr>
          <p:nvPr/>
        </p:nvPicPr>
        <p:blipFill>
          <a:blip r:embed="rId5" cstate="print"/>
          <a:srcRect l="2029" t="3029" r="4068" b="6090"/>
          <a:stretch>
            <a:fillRect/>
          </a:stretch>
        </p:blipFill>
        <p:spPr bwMode="auto">
          <a:xfrm>
            <a:off x="4932041" y="2996952"/>
            <a:ext cx="1800200" cy="1174043"/>
          </a:xfrm>
          <a:prstGeom prst="rect">
            <a:avLst/>
          </a:prstGeom>
          <a:noFill/>
          <a:ln w="317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pic>
        <p:nvPicPr>
          <p:cNvPr id="12" name="Picture 4" descr="str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292080" y="5445224"/>
            <a:ext cx="1656184" cy="1216215"/>
          </a:xfrm>
          <a:prstGeom prst="rect">
            <a:avLst/>
          </a:prstGeom>
          <a:noFill/>
          <a:ln w="3492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pic>
        <p:nvPicPr>
          <p:cNvPr id="13" name="Picture 6" descr="Shore gravel along a brick foundat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5445224"/>
            <a:ext cx="1800200" cy="1199503"/>
          </a:xfrm>
          <a:prstGeom prst="rect">
            <a:avLst/>
          </a:prstGeom>
          <a:noFill/>
          <a:ln w="3492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2" cstate="print"/>
          <a:srcRect l="38460" t="12422" r="7304" b="76750"/>
          <a:stretch>
            <a:fillRect/>
          </a:stretch>
        </p:blipFill>
        <p:spPr bwMode="auto">
          <a:xfrm rot="16200000">
            <a:off x="-1872716" y="3392996"/>
            <a:ext cx="4968552" cy="864096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sp>
        <p:nvSpPr>
          <p:cNvPr id="15" name="Obdĺžnik 14"/>
          <p:cNvSpPr/>
          <p:nvPr/>
        </p:nvSpPr>
        <p:spPr>
          <a:xfrm rot="16200000">
            <a:off x="-1903120" y="3563433"/>
            <a:ext cx="49685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800" b="1" cap="none" spc="0" dirty="0" smtClean="0">
                <a:ln w="1905"/>
                <a:solidFill>
                  <a:srgbClr val="BB2F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Úlomkovité usadené horniny</a:t>
            </a:r>
            <a:endParaRPr lang="sk-SK" sz="2800" b="1" cap="none" spc="0" dirty="0">
              <a:ln w="1905"/>
              <a:solidFill>
                <a:srgbClr val="BB2F3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/>
          <a:srcRect l="38460" t="12422" r="7304" b="76750"/>
          <a:stretch>
            <a:fillRect/>
          </a:stretch>
        </p:blipFill>
        <p:spPr bwMode="auto">
          <a:xfrm>
            <a:off x="2555776" y="188640"/>
            <a:ext cx="4968552" cy="864096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sp>
        <p:nvSpPr>
          <p:cNvPr id="6" name="Obdĺžnik 5"/>
          <p:cNvSpPr/>
          <p:nvPr/>
        </p:nvSpPr>
        <p:spPr>
          <a:xfrm>
            <a:off x="2339752" y="332655"/>
            <a:ext cx="53285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800" b="1" dirty="0" smtClean="0">
                <a:ln w="1905"/>
                <a:solidFill>
                  <a:srgbClr val="BB2F39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S</a:t>
            </a:r>
            <a:r>
              <a:rPr lang="sk-SK" sz="2800" b="1" cap="none" spc="0" dirty="0" smtClean="0">
                <a:ln w="1905"/>
                <a:solidFill>
                  <a:srgbClr val="BB2F39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pevnené usadené horniny</a:t>
            </a:r>
            <a:endParaRPr lang="sk-SK" sz="2800" b="1" cap="none" spc="0" dirty="0">
              <a:ln w="1905"/>
              <a:solidFill>
                <a:srgbClr val="BB2F39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763688" y="1772816"/>
            <a:ext cx="738031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Spevňovaním sypkých usadenín tmelom      vápnitý</a:t>
            </a:r>
          </a:p>
          <a:p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                                                                kremitý</a:t>
            </a:r>
          </a:p>
          <a:p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                                                                železitý,</a:t>
            </a:r>
          </a:p>
          <a:p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v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znikajú </a:t>
            </a:r>
            <a:r>
              <a:rPr lang="sk-SK" sz="2400" b="1" dirty="0" smtClean="0">
                <a:solidFill>
                  <a:srgbClr val="BB2F39"/>
                </a:solidFill>
                <a:latin typeface="Comic Sans MS" pitchFamily="66" charset="0"/>
              </a:rPr>
              <a:t>spevnené usadené horniny.</a:t>
            </a:r>
          </a:p>
          <a:p>
            <a:r>
              <a:rPr lang="sk-SK" sz="2400" b="1" u="sng" dirty="0" smtClean="0">
                <a:solidFill>
                  <a:srgbClr val="BB2F39"/>
                </a:solidFill>
                <a:latin typeface="Comic Sans MS" pitchFamily="66" charset="0"/>
              </a:rPr>
              <a:t>Zlepenec</a:t>
            </a:r>
            <a:r>
              <a:rPr lang="sk-SK" sz="2400" dirty="0" smtClean="0">
                <a:solidFill>
                  <a:srgbClr val="BB2F39"/>
                </a:solidFill>
                <a:latin typeface="Comic Sans MS" pitchFamily="66" charset="0"/>
              </a:rPr>
              <a:t> – 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vzniká spevnením štrku, (štrk je stmelený</a:t>
            </a:r>
          </a:p>
          <a:p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                   kalcitom a ílom);  tvorí skalné útvary </a:t>
            </a:r>
          </a:p>
          <a:p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sz="2000" dirty="0" smtClean="0">
                <a:solidFill>
                  <a:srgbClr val="BB2F39"/>
                </a:solidFill>
                <a:latin typeface="Comic Sans MS" pitchFamily="66" charset="0"/>
              </a:rPr>
              <a:t>                                               (Súľovské skaly)</a:t>
            </a:r>
          </a:p>
          <a:p>
            <a:r>
              <a:rPr lang="sk-SK" sz="2400" b="1" dirty="0" smtClean="0">
                <a:solidFill>
                  <a:srgbClr val="BB2F39"/>
                </a:solidFill>
                <a:latin typeface="Comic Sans MS" pitchFamily="66" charset="0"/>
              </a:rPr>
              <a:t> </a:t>
            </a:r>
            <a:r>
              <a:rPr lang="sk-SK" sz="2400" b="1" dirty="0" smtClean="0">
                <a:solidFill>
                  <a:srgbClr val="BB2F39"/>
                </a:solidFill>
                <a:latin typeface="Comic Sans MS" pitchFamily="66" charset="0"/>
              </a:rPr>
              <a:t>                                                                 </a:t>
            </a:r>
            <a:endParaRPr lang="sk-SK" sz="2400" b="1" dirty="0">
              <a:solidFill>
                <a:srgbClr val="BB2F39"/>
              </a:solidFill>
              <a:latin typeface="Comic Sans MS" pitchFamily="66" charset="0"/>
            </a:endParaRPr>
          </a:p>
        </p:txBody>
      </p:sp>
      <p:cxnSp>
        <p:nvCxnSpPr>
          <p:cNvPr id="9" name="Rovná spojovacia šípka 8"/>
          <p:cNvCxnSpPr/>
          <p:nvPr/>
        </p:nvCxnSpPr>
        <p:spPr>
          <a:xfrm>
            <a:off x="6444208" y="1988840"/>
            <a:ext cx="360040" cy="0"/>
          </a:xfrm>
          <a:prstGeom prst="straightConnector1">
            <a:avLst/>
          </a:prstGeom>
          <a:ln w="25400">
            <a:solidFill>
              <a:srgbClr val="BB2F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>
            <a:off x="6444208" y="1988840"/>
            <a:ext cx="360040" cy="288032"/>
          </a:xfrm>
          <a:prstGeom prst="straightConnector1">
            <a:avLst/>
          </a:prstGeom>
          <a:ln w="25400">
            <a:solidFill>
              <a:srgbClr val="BB2F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>
            <a:off x="6444208" y="1988840"/>
            <a:ext cx="360040" cy="576064"/>
          </a:xfrm>
          <a:prstGeom prst="straightConnector1">
            <a:avLst/>
          </a:prstGeom>
          <a:ln w="25400">
            <a:solidFill>
              <a:srgbClr val="BB2F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 descr="12003sk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933056"/>
            <a:ext cx="2016224" cy="2615879"/>
          </a:xfrm>
          <a:prstGeom prst="rect">
            <a:avLst/>
          </a:prstGeom>
          <a:noFill/>
          <a:ln w="38100">
            <a:solidFill>
              <a:srgbClr val="3F3F3F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pic>
        <p:nvPicPr>
          <p:cNvPr id="17" name="Picture 6" descr="Conglomerat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365104"/>
            <a:ext cx="1958259" cy="2160240"/>
          </a:xfrm>
          <a:prstGeom prst="rect">
            <a:avLst/>
          </a:prstGeom>
          <a:noFill/>
          <a:ln w="38100">
            <a:solidFill>
              <a:srgbClr val="3F3F3F"/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6" cstate="print"/>
          <a:srcRect l="14662" t="11438" r="63838" b="62020"/>
          <a:stretch>
            <a:fillRect/>
          </a:stretch>
        </p:blipFill>
        <p:spPr bwMode="auto">
          <a:xfrm>
            <a:off x="5852206" y="4365104"/>
            <a:ext cx="3112282" cy="2160240"/>
          </a:xfrm>
          <a:prstGeom prst="rect">
            <a:avLst/>
          </a:prstGeom>
          <a:noFill/>
          <a:ln w="38100">
            <a:solidFill>
              <a:srgbClr val="3F3F3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3" cstate="print"/>
          <a:srcRect l="38460" t="12422" r="7304" b="76750"/>
          <a:stretch>
            <a:fillRect/>
          </a:stretch>
        </p:blipFill>
        <p:spPr bwMode="auto">
          <a:xfrm rot="16200000">
            <a:off x="-1872716" y="3392996"/>
            <a:ext cx="4968552" cy="864096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sp>
        <p:nvSpPr>
          <p:cNvPr id="20" name="Obdĺžnik 19"/>
          <p:cNvSpPr/>
          <p:nvPr/>
        </p:nvSpPr>
        <p:spPr>
          <a:xfrm rot="16200000">
            <a:off x="-1903120" y="3563433"/>
            <a:ext cx="49685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800" b="1" cap="none" spc="0" dirty="0" smtClean="0">
                <a:ln w="1905"/>
                <a:solidFill>
                  <a:srgbClr val="BB2F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Úlomkovité usadené horniny</a:t>
            </a:r>
            <a:endParaRPr lang="sk-SK" sz="2800" b="1" cap="none" spc="0" dirty="0">
              <a:ln w="1905"/>
              <a:solidFill>
                <a:srgbClr val="BB2F3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769</Words>
  <Application>Microsoft Office PowerPoint</Application>
  <PresentationFormat>Prezentácia na obrazovke (4:3)</PresentationFormat>
  <Paragraphs>195</Paragraphs>
  <Slides>23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4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Hanka</dc:creator>
  <cp:lastModifiedBy>Hanka</cp:lastModifiedBy>
  <cp:revision>38</cp:revision>
  <dcterms:created xsi:type="dcterms:W3CDTF">2012-02-19T17:07:41Z</dcterms:created>
  <dcterms:modified xsi:type="dcterms:W3CDTF">2012-02-20T18:42:46Z</dcterms:modified>
</cp:coreProperties>
</file>