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B2E06-F758-4A14-886E-37BC0F71E8EB}" v="1682" dt="2020-02-04T18:22:27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2020-02-29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88160"/>
          </a:xfrm>
        </p:spPr>
        <p:txBody>
          <a:bodyPr/>
          <a:lstStyle/>
          <a:p>
            <a:r>
              <a:rPr lang="pl-PL" dirty="0">
                <a:cs typeface="Calibri Light"/>
              </a:rPr>
              <a:t>Republika Południowej Afryki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rysunek, stop, gracz&#10;&#10;Opis wygenerowany przy bardzo wysokim poziomie pewności">
            <a:extLst>
              <a:ext uri="{FF2B5EF4-FFF2-40B4-BE49-F238E27FC236}">
                <a16:creationId xmlns:a16="http://schemas.microsoft.com/office/drawing/2014/main" id="{9BE212A1-A114-46D9-8FE5-BAA10B3C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45" y="587765"/>
            <a:ext cx="4071488" cy="27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E27BA-0800-4286-AE3A-26FC7C49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1427" y="-596034"/>
            <a:ext cx="10515600" cy="1325563"/>
          </a:xfrm>
        </p:spPr>
        <p:txBody>
          <a:bodyPr/>
          <a:lstStyle/>
          <a:p>
            <a:endParaRPr lang="pl-PL"/>
          </a:p>
        </p:txBody>
      </p:sp>
      <p:pic>
        <p:nvPicPr>
          <p:cNvPr id="5" name="Obraz 5" descr="Obraz zawierający osoba, kostium, mężczyzna, krawat&#10;&#10;Opis wygenerowany przy bardzo wysokim poziomie pewności">
            <a:extLst>
              <a:ext uri="{FF2B5EF4-FFF2-40B4-BE49-F238E27FC236}">
                <a16:creationId xmlns:a16="http://schemas.microsoft.com/office/drawing/2014/main" id="{87D7ED4A-3BFE-4EB7-8BC1-811BC3AF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3418" y="1420019"/>
            <a:ext cx="1828800" cy="2495550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308671-7C89-44D5-9B94-1A4547F83620}"/>
              </a:ext>
            </a:extLst>
          </p:cNvPr>
          <p:cNvSpPr txBox="1"/>
          <p:nvPr/>
        </p:nvSpPr>
        <p:spPr>
          <a:xfrm>
            <a:off x="57150" y="308262"/>
            <a:ext cx="1169669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+mn-lt"/>
                <a:cs typeface="+mn-lt"/>
              </a:rPr>
              <a:t>Republika Południowej Afryki jest państwem federalnym podzielonym na 9 prowincji, o demokratyczno-parlamentarnej formie rządów. Oficjalnie w tej republice funkcjonuje 11 języków urzędowych. Głową państwa jest prezydent, obecnie Cyril </a:t>
            </a:r>
            <a:r>
              <a:rPr lang="pl-PL" sz="2400" dirty="0" err="1">
                <a:ea typeface="+mn-lt"/>
                <a:cs typeface="+mn-lt"/>
              </a:rPr>
              <a:t>Ramphosa</a:t>
            </a:r>
            <a:r>
              <a:rPr lang="pl-PL" sz="2400" dirty="0">
                <a:ea typeface="+mn-lt"/>
                <a:cs typeface="+mn-lt"/>
              </a:rPr>
              <a:t>, jest on również szefem rządu. Oprócz prezydenta w skład gabinetu wchodzi wiceprezydent i ministrowie, powoływani przez prezydenta spośród członków Zgromadzenia Narodowego. </a:t>
            </a:r>
            <a:endParaRPr lang="pl-PL" sz="2400" dirty="0"/>
          </a:p>
          <a:p>
            <a:r>
              <a:rPr lang="pl-PL" sz="2400" dirty="0">
                <a:cs typeface="Calibri"/>
              </a:rPr>
              <a:t>Stolicą jest Pretoria.</a:t>
            </a:r>
            <a:endParaRPr lang="pl-PL" dirty="0">
              <a:cs typeface="Calibri"/>
            </a:endParaRPr>
          </a:p>
        </p:txBody>
      </p:sp>
      <p:pic>
        <p:nvPicPr>
          <p:cNvPr id="7" name="Obraz 7" descr="Obraz zawierający osoba, kostium, mężczyzna, krawat&#10;&#10;Opis wygenerowany przy bardzo wysokim poziomie pewności">
            <a:extLst>
              <a:ext uri="{FF2B5EF4-FFF2-40B4-BE49-F238E27FC236}">
                <a16:creationId xmlns:a16="http://schemas.microsoft.com/office/drawing/2014/main" id="{DC31BA57-2119-4018-9921-77553351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1" y="2888003"/>
            <a:ext cx="1733550" cy="249555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90FC59D-B864-4AC2-B5EE-E56CE73E8ECE}"/>
              </a:ext>
            </a:extLst>
          </p:cNvPr>
          <p:cNvSpPr txBox="1"/>
          <p:nvPr/>
        </p:nvSpPr>
        <p:spPr>
          <a:xfrm>
            <a:off x="865" y="545609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Prezydent Cyril </a:t>
            </a:r>
            <a:r>
              <a:rPr lang="pl-PL" dirty="0" err="1"/>
              <a:t>Ramphosa</a:t>
            </a:r>
            <a:endParaRPr lang="pl-PL" dirty="0" err="1">
              <a:cs typeface="Calibri"/>
            </a:endParaRPr>
          </a:p>
        </p:txBody>
      </p:sp>
      <p:pic>
        <p:nvPicPr>
          <p:cNvPr id="10" name="Obraz 10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8575D81F-BFD4-48CA-A083-D8F51661E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78" y="2831557"/>
            <a:ext cx="3842904" cy="33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8D8FF-AC80-433F-B4CB-FF8DD522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977505" y="546966"/>
            <a:ext cx="1762990" cy="1264950"/>
          </a:xfrm>
        </p:spPr>
        <p:txBody>
          <a:bodyPr/>
          <a:lstStyle/>
          <a:p>
            <a:endParaRPr lang="pl-PL"/>
          </a:p>
        </p:txBody>
      </p:sp>
      <p:pic>
        <p:nvPicPr>
          <p:cNvPr id="5" name="Obraz 5" descr="Obraz zawierający mapa&#10;&#10;Opis wygenerowany przy bardzo wysokim poziomie pewności">
            <a:extLst>
              <a:ext uri="{FF2B5EF4-FFF2-40B4-BE49-F238E27FC236}">
                <a16:creationId xmlns:a16="http://schemas.microsoft.com/office/drawing/2014/main" id="{2EB4F7CC-E68F-4766-BAD9-E231D3936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1355" y="3108974"/>
            <a:ext cx="2171700" cy="2105025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C76B975-70CE-423B-B43D-5CC4FC572DD7}"/>
              </a:ext>
            </a:extLst>
          </p:cNvPr>
          <p:cNvSpPr txBox="1"/>
          <p:nvPr/>
        </p:nvSpPr>
        <p:spPr>
          <a:xfrm>
            <a:off x="209213" y="321147"/>
            <a:ext cx="112204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RPA to kraj położony na południowym krańcu Afryki</a:t>
            </a:r>
            <a:r>
              <a:rPr lang="pl-PL" dirty="0">
                <a:cs typeface="Calibri"/>
              </a:rPr>
              <a:t>.</a:t>
            </a:r>
          </a:p>
        </p:txBody>
      </p:sp>
      <p:pic>
        <p:nvPicPr>
          <p:cNvPr id="7" name="Obraz 7" descr="Obraz zawierający mapa&#10;&#10;Opis wygenerowany przy bardzo wysokim poziomie pewności">
            <a:extLst>
              <a:ext uri="{FF2B5EF4-FFF2-40B4-BE49-F238E27FC236}">
                <a16:creationId xmlns:a16="http://schemas.microsoft.com/office/drawing/2014/main" id="{1F3031EB-3757-4B6C-8E50-42055E59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91" y="917537"/>
            <a:ext cx="2329675" cy="2263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8CA2828-9504-4EAE-B9CA-575445A3DB4A}"/>
              </a:ext>
            </a:extLst>
          </p:cNvPr>
          <p:cNvSpPr txBox="1"/>
          <p:nvPr/>
        </p:nvSpPr>
        <p:spPr>
          <a:xfrm>
            <a:off x="208684" y="3429867"/>
            <a:ext cx="114975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Państwo to zajmuje </a:t>
            </a:r>
            <a:r>
              <a:rPr lang="pl-PL" sz="2400" dirty="0">
                <a:ea typeface="+mn-lt"/>
                <a:cs typeface="+mn-lt"/>
              </a:rPr>
              <a:t>1 219 912 km² powierzchni, co czyni go dziewiątym największym krajem Afryki oraz prawie czterokrotnie większym od Polski.</a:t>
            </a:r>
          </a:p>
          <a:p>
            <a:r>
              <a:rPr lang="pl-PL" sz="2400" dirty="0">
                <a:cs typeface="Calibri"/>
              </a:rPr>
              <a:t>Z trzech stron otoczony jest oceanem, a linia brzegowa rozciąga się na ponad 2500 km.</a:t>
            </a:r>
          </a:p>
          <a:p>
            <a:r>
              <a:rPr lang="pl-PL" sz="2400" dirty="0">
                <a:ea typeface="+mn-lt"/>
                <a:cs typeface="+mn-lt"/>
              </a:rPr>
              <a:t>Dużą część kraju zajmuje rozległy płaskowyż Wysoki Weld (pow. 400 tys. km²), o wysokości od 900 do 2000 m n.p.m</a:t>
            </a:r>
            <a:endParaRPr lang="pl-PL" dirty="0">
              <a:cs typeface="Calibri" panose="020F0502020204030204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37CFF5-04E6-433B-9ABF-82D8634E91EE}"/>
              </a:ext>
            </a:extLst>
          </p:cNvPr>
          <p:cNvSpPr txBox="1"/>
          <p:nvPr/>
        </p:nvSpPr>
        <p:spPr>
          <a:xfrm>
            <a:off x="13071764" y="4135582"/>
            <a:ext cx="71766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ABACC-426E-4FC3-81E6-8BD2FC13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018" y="598920"/>
            <a:ext cx="10515600" cy="1325563"/>
          </a:xfrm>
        </p:spPr>
        <p:txBody>
          <a:bodyPr/>
          <a:lstStyle/>
          <a:p>
            <a:endParaRPr lang="pl-PL"/>
          </a:p>
        </p:txBody>
      </p:sp>
      <p:pic>
        <p:nvPicPr>
          <p:cNvPr id="6" name="Obraz 6" descr="Obraz zawierający zewnętrzne, śnieg, przyroda, pokryte&#10;&#10;Opis wygenerowany przy bardzo wysokim poziomie pewności">
            <a:extLst>
              <a:ext uri="{FF2B5EF4-FFF2-40B4-BE49-F238E27FC236}">
                <a16:creationId xmlns:a16="http://schemas.microsoft.com/office/drawing/2014/main" id="{65DD6B30-EA1F-4175-8E13-BB2D2B485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1422" y="1591830"/>
            <a:ext cx="4351338" cy="4351338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322C4-3C8C-4D22-88DE-885BD3E2BBD5}"/>
              </a:ext>
            </a:extLst>
          </p:cNvPr>
          <p:cNvSpPr txBox="1"/>
          <p:nvPr/>
        </p:nvSpPr>
        <p:spPr>
          <a:xfrm>
            <a:off x="264967" y="1139536"/>
            <a:ext cx="994756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+mn-lt"/>
                <a:cs typeface="+mn-lt"/>
              </a:rPr>
              <a:t>Południowa Afryka posiada kilka stref klimatycznych, od suchej pustynnej przy granicy z Namibią do podzwrotnikowej na południowym wschodzie.</a:t>
            </a:r>
          </a:p>
          <a:p>
            <a:r>
              <a:rPr lang="pl-PL" sz="2400" dirty="0">
                <a:ea typeface="+mn-lt"/>
                <a:cs typeface="+mn-lt"/>
              </a:rPr>
              <a:t>Śnieg w zimie pada zazwyczaj tylko wysoko w górach.</a:t>
            </a:r>
          </a:p>
          <a:p>
            <a:endParaRPr lang="pl-PL" sz="2400" dirty="0">
              <a:cs typeface="Calibri" panose="020F0502020204030204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C36A670-F0B8-47DE-ADCF-1472EC9568C0}"/>
              </a:ext>
            </a:extLst>
          </p:cNvPr>
          <p:cNvSpPr txBox="1"/>
          <p:nvPr/>
        </p:nvSpPr>
        <p:spPr>
          <a:xfrm>
            <a:off x="2531960" y="2529215"/>
            <a:ext cx="794266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Obszar RPA charakteryzuje duża roczna amplituda temperatur; średnia temperatura w najchłodniejszym miesiącu wynosi około 14 °C na zachodnim wybrzeżu (sierpień) do 18 °C na wschodnim i południowo-wschodnim wybrzeżu (lipiec), w najcieplejszym miesiącu (styczeń) od 17 °C na wschodnim wybrzeżu do 25–27 °C</a:t>
            </a:r>
            <a:endParaRPr lang="pl-PL" sz="2400" dirty="0">
              <a:ea typeface="+mn-lt"/>
              <a:cs typeface="+mn-lt"/>
            </a:endParaRPr>
          </a:p>
          <a:p>
            <a:pPr algn="l"/>
            <a:endParaRPr lang="pl-PL" dirty="0">
              <a:cs typeface="Calibri"/>
            </a:endParaRPr>
          </a:p>
        </p:txBody>
      </p:sp>
      <p:pic>
        <p:nvPicPr>
          <p:cNvPr id="8" name="Obraz 8" descr="Obraz zawierający zewnętrzne, śnieg, przyroda, pokryte&#10;&#10;Opis wygenerowany przy bardzo wysokim poziomie pewności">
            <a:extLst>
              <a:ext uri="{FF2B5EF4-FFF2-40B4-BE49-F238E27FC236}">
                <a16:creationId xmlns:a16="http://schemas.microsoft.com/office/drawing/2014/main" id="{563859A7-9983-4D80-A21A-1FD36F11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3" y="2474531"/>
            <a:ext cx="2306444" cy="230644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CCA5B93-1912-477B-B4F8-D4A2D5A70D1F}"/>
              </a:ext>
            </a:extLst>
          </p:cNvPr>
          <p:cNvSpPr txBox="1"/>
          <p:nvPr/>
        </p:nvSpPr>
        <p:spPr>
          <a:xfrm>
            <a:off x="208684" y="5239617"/>
            <a:ext cx="102679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+mn-lt"/>
                <a:cs typeface="+mn-lt"/>
              </a:rPr>
              <a:t>Położenie RPA na półkuli południowej powoduje, że pory roku są przeciwne niż w Europie.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5231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AEBF99-7B6A-4629-A7A8-0A3AAFE2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2382" y="243898"/>
            <a:ext cx="10515600" cy="1325563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C7B42-6D2B-4ABE-83E3-584FBA9F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7178" y="1219488"/>
            <a:ext cx="10515600" cy="4351338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52431C-D458-4291-BCE3-FB1DB8A614AC}"/>
              </a:ext>
            </a:extLst>
          </p:cNvPr>
          <p:cNvSpPr txBox="1"/>
          <p:nvPr/>
        </p:nvSpPr>
        <p:spPr>
          <a:xfrm>
            <a:off x="1702377" y="602673"/>
            <a:ext cx="823306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+mn-lt"/>
                <a:cs typeface="+mn-lt"/>
              </a:rPr>
              <a:t>W RPA mieszka około 52 mln ludzi (w tym wielu nielegalnych emigrantów) o różnorodnym pochodzeniu, kulturze, języku i religii. Południowoafrykański Urząd Statystyczny wyróżnia 5 kategorii rasowych wśród ludności kraju, tak przedstawia się ich liczba oraz udział procentowy w populacji: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24C594-8EAD-4315-82E5-2BAAA8421485}"/>
              </a:ext>
            </a:extLst>
          </p:cNvPr>
          <p:cNvSpPr txBox="1"/>
          <p:nvPr/>
        </p:nvSpPr>
        <p:spPr>
          <a:xfrm>
            <a:off x="1698048" y="2797752"/>
            <a:ext cx="3288721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Czarni Afrykanie 80,2%</a:t>
            </a:r>
            <a:endParaRPr lang="pl-PL" sz="2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Mulaci 8,8%</a:t>
            </a:r>
            <a:endParaRPr lang="pl-PL" sz="2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Biali 8,4%</a:t>
            </a:r>
            <a:endParaRPr lang="pl-PL" sz="2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Azjaci 2,5%</a:t>
            </a:r>
            <a:endParaRPr lang="pl-PL" sz="2400" dirty="0"/>
          </a:p>
          <a:p>
            <a:pPr marL="285750" indent="-285750" algn="l">
              <a:buFont typeface="Arial"/>
              <a:buChar char="•"/>
            </a:pP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12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A2D98-E72D-4005-B5F3-E4BBE39F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5" y="122670"/>
            <a:ext cx="10515600" cy="1325563"/>
          </a:xfrm>
        </p:spPr>
        <p:txBody>
          <a:bodyPr/>
          <a:lstStyle/>
          <a:p>
            <a:r>
              <a:rPr lang="pl-PL" b="1" dirty="0"/>
              <a:t>Co warto zwiedzić w RPA</a:t>
            </a:r>
          </a:p>
          <a:p>
            <a:endParaRPr lang="pl-PL" b="1" dirty="0">
              <a:cs typeface="Calibri Light"/>
            </a:endParaRPr>
          </a:p>
        </p:txBody>
      </p:sp>
      <p:pic>
        <p:nvPicPr>
          <p:cNvPr id="4" name="Obraz 4" descr="Obraz zawierający trawa, zewnętrzne, pole, ssak&#10;&#10;Opis wygenerowany przy bardzo wysokim poziomie pewności">
            <a:extLst>
              <a:ext uri="{FF2B5EF4-FFF2-40B4-BE49-F238E27FC236}">
                <a16:creationId xmlns:a16="http://schemas.microsoft.com/office/drawing/2014/main" id="{17BB6D1E-C173-4DB1-8C0F-DFE883309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0170" y="2545267"/>
            <a:ext cx="2486025" cy="1838325"/>
          </a:xfrm>
        </p:spPr>
      </p:pic>
      <p:pic>
        <p:nvPicPr>
          <p:cNvPr id="6" name="Obraz 6" descr="Obraz zawierający trawa, zewnętrzne, pole, ssak&#10;&#10;Opis wygenerowany przy bardzo wysokim poziomie pewności">
            <a:extLst>
              <a:ext uri="{FF2B5EF4-FFF2-40B4-BE49-F238E27FC236}">
                <a16:creationId xmlns:a16="http://schemas.microsoft.com/office/drawing/2014/main" id="{D0454FAD-09A3-4A0E-A12D-75FE623D9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84" y="1229109"/>
            <a:ext cx="2563956" cy="18383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CD340ED-AB8B-4C5B-91B5-50981F30EE87}"/>
              </a:ext>
            </a:extLst>
          </p:cNvPr>
          <p:cNvSpPr txBox="1"/>
          <p:nvPr/>
        </p:nvSpPr>
        <p:spPr>
          <a:xfrm>
            <a:off x="1096240" y="3183082"/>
            <a:ext cx="253538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/>
              <a:t>Safari na sawannie</a:t>
            </a:r>
          </a:p>
          <a:p>
            <a:pPr algn="l"/>
            <a:endParaRPr lang="pl-PL" dirty="0">
              <a:cs typeface="Calibri"/>
            </a:endParaRPr>
          </a:p>
        </p:txBody>
      </p:sp>
      <p:pic>
        <p:nvPicPr>
          <p:cNvPr id="9" name="Obraz 9" descr="Obraz zawierający góra, przyroda, dolina, skała&#10;&#10;Opis wygenerowany przy bardzo wysokim poziomie pewności">
            <a:extLst>
              <a:ext uri="{FF2B5EF4-FFF2-40B4-BE49-F238E27FC236}">
                <a16:creationId xmlns:a16="http://schemas.microsoft.com/office/drawing/2014/main" id="{E46D2AD0-EDC3-4F76-AB18-58E7798B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4" y="1226087"/>
            <a:ext cx="2602056" cy="183832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8678B74-1E00-44C7-9EF3-0C6F44153D00}"/>
              </a:ext>
            </a:extLst>
          </p:cNvPr>
          <p:cNvSpPr txBox="1"/>
          <p:nvPr/>
        </p:nvSpPr>
        <p:spPr>
          <a:xfrm>
            <a:off x="4243821" y="3187411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/>
              <a:t>Góry smocze</a:t>
            </a:r>
          </a:p>
          <a:p>
            <a:pPr algn="l"/>
            <a:endParaRPr lang="pl-PL" dirty="0">
              <a:cs typeface="Calibri"/>
            </a:endParaRPr>
          </a:p>
        </p:txBody>
      </p:sp>
      <p:pic>
        <p:nvPicPr>
          <p:cNvPr id="12" name="Obraz 12" descr="Obraz zawierający zewnętrzne, woda, plaża, przyroda&#10;&#10;Opis wygenerowany przy bardzo wysokim poziomie pewności">
            <a:extLst>
              <a:ext uri="{FF2B5EF4-FFF2-40B4-BE49-F238E27FC236}">
                <a16:creationId xmlns:a16="http://schemas.microsoft.com/office/drawing/2014/main" id="{1589EAB8-D2E9-466A-BFC5-DD5D26529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19" y="1229297"/>
            <a:ext cx="2858218" cy="183435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DF13D52-F528-473F-89C1-147DC3ACA734}"/>
              </a:ext>
            </a:extLst>
          </p:cNvPr>
          <p:cNvSpPr txBox="1"/>
          <p:nvPr/>
        </p:nvSpPr>
        <p:spPr>
          <a:xfrm>
            <a:off x="7183581" y="3183082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+mn-lt"/>
                <a:cs typeface="+mn-lt"/>
              </a:rPr>
              <a:t>Przylądek Igielny</a:t>
            </a:r>
            <a:endParaRPr lang="pl-PL" sz="2400" dirty="0"/>
          </a:p>
        </p:txBody>
      </p:sp>
      <p:pic>
        <p:nvPicPr>
          <p:cNvPr id="15" name="Obraz 15" descr="Obraz zawierający przyroda, woda, zewnętrzne, rafa&#10;&#10;Opis wygenerowany przy bardzo wysokim poziomie pewności">
            <a:extLst>
              <a:ext uri="{FF2B5EF4-FFF2-40B4-BE49-F238E27FC236}">
                <a16:creationId xmlns:a16="http://schemas.microsoft.com/office/drawing/2014/main" id="{FD594295-E63F-4E2E-95CF-0BADF247D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18" y="3920208"/>
            <a:ext cx="2568287" cy="174307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ADD2D42-9C74-4AAD-8E0C-3F6FA0CF9672}"/>
              </a:ext>
            </a:extLst>
          </p:cNvPr>
          <p:cNvSpPr txBox="1"/>
          <p:nvPr/>
        </p:nvSpPr>
        <p:spPr>
          <a:xfrm>
            <a:off x="641639" y="5750502"/>
            <a:ext cx="35051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000" dirty="0" err="1" smtClean="0"/>
              <a:t>Simangaliso</a:t>
            </a:r>
            <a:r>
              <a:rPr lang="pl-PL" sz="2000" dirty="0" smtClean="0"/>
              <a:t> </a:t>
            </a:r>
            <a:r>
              <a:rPr lang="pl-PL" sz="2000" dirty="0"/>
              <a:t>Wetland Park</a:t>
            </a:r>
          </a:p>
          <a:p>
            <a:pPr algn="l"/>
            <a:endParaRPr lang="pl-PL" dirty="0">
              <a:cs typeface="Calibri"/>
            </a:endParaRPr>
          </a:p>
        </p:txBody>
      </p:sp>
      <p:pic>
        <p:nvPicPr>
          <p:cNvPr id="18" name="Obraz 18" descr="Obraz zawierający zewnętrzne, góra, przyroda, skała&#10;&#10;Opis wygenerowany przy bardzo wysokim poziomie pewności">
            <a:extLst>
              <a:ext uri="{FF2B5EF4-FFF2-40B4-BE49-F238E27FC236}">
                <a16:creationId xmlns:a16="http://schemas.microsoft.com/office/drawing/2014/main" id="{D614EBB2-30DC-45D7-AEDD-50D098B3A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60" y="3922363"/>
            <a:ext cx="2613315" cy="1740889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7F5927F-4D5E-41AF-A18C-D6E2C3B6E228}"/>
              </a:ext>
            </a:extLst>
          </p:cNvPr>
          <p:cNvSpPr txBox="1"/>
          <p:nvPr/>
        </p:nvSpPr>
        <p:spPr>
          <a:xfrm>
            <a:off x="4057651" y="5746173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/>
              <a:t>Big Hole w Kimberley</a:t>
            </a:r>
          </a:p>
        </p:txBody>
      </p:sp>
      <p:pic>
        <p:nvPicPr>
          <p:cNvPr id="21" name="Obraz 21" descr="Obraz zawierający zewnętrzne, woda, przyroda, plaża&#10;&#10;Opis wygenerowany przy bardzo wysokim poziomie pewności">
            <a:extLst>
              <a:ext uri="{FF2B5EF4-FFF2-40B4-BE49-F238E27FC236}">
                <a16:creationId xmlns:a16="http://schemas.microsoft.com/office/drawing/2014/main" id="{2212CEDE-76BE-4BE4-86F7-375239411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968" y="3785755"/>
            <a:ext cx="2864427" cy="1840922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30CFBA4-5C6E-4480-9E0F-FFF6521CAE6F}"/>
              </a:ext>
            </a:extLst>
          </p:cNvPr>
          <p:cNvSpPr txBox="1"/>
          <p:nvPr/>
        </p:nvSpPr>
        <p:spPr>
          <a:xfrm>
            <a:off x="7179252" y="5715866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Góra Stołowa</a:t>
            </a:r>
          </a:p>
        </p:txBody>
      </p:sp>
    </p:spTree>
    <p:extLst>
      <p:ext uri="{BB962C8B-B14F-4D97-AF65-F5344CB8AC3E}">
        <p14:creationId xmlns:p14="http://schemas.microsoft.com/office/powerpoint/2010/main" val="136646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C352A-6C46-44EE-A745-86D606FF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27" y="1369580"/>
            <a:ext cx="10515600" cy="1325563"/>
          </a:xfrm>
        </p:spPr>
        <p:txBody>
          <a:bodyPr>
            <a:noAutofit/>
          </a:bodyPr>
          <a:lstStyle/>
          <a:p>
            <a:r>
              <a:rPr lang="pl-PL" sz="9600" b="1" dirty="0">
                <a:cs typeface="Calibri Light"/>
              </a:rPr>
              <a:t>Koniec </a:t>
            </a:r>
            <a:endParaRPr lang="pl-PL" b="1" dirty="0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105717-DDE0-4BB0-A1C1-229B4C9D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1427" y="1955511"/>
            <a:ext cx="10515600" cy="4351338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52A8E8-6261-4F86-8889-B1F0C31FFF5B}"/>
              </a:ext>
            </a:extLst>
          </p:cNvPr>
          <p:cNvSpPr txBox="1"/>
          <p:nvPr/>
        </p:nvSpPr>
        <p:spPr>
          <a:xfrm>
            <a:off x="654627" y="3217718"/>
            <a:ext cx="36264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Autor: Piotr Gąsiewski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2F1702-B438-4199-868A-0ECFD501ABC2}"/>
              </a:ext>
            </a:extLst>
          </p:cNvPr>
          <p:cNvSpPr txBox="1"/>
          <p:nvPr/>
        </p:nvSpPr>
        <p:spPr>
          <a:xfrm>
            <a:off x="650298" y="386282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cs typeface="Calibri"/>
              </a:rPr>
              <a:t>Źródło: </a:t>
            </a:r>
            <a:r>
              <a:rPr lang="pl-PL" sz="2400" dirty="0" smtClean="0">
                <a:cs typeface="Calibri"/>
              </a:rPr>
              <a:t>Wikipedia</a:t>
            </a:r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20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Republika Południowej Afryki</vt:lpstr>
      <vt:lpstr>Prezentacja programu PowerPoint</vt:lpstr>
      <vt:lpstr>Prezentacja programu PowerPoint</vt:lpstr>
      <vt:lpstr>Prezentacja programu PowerPoint</vt:lpstr>
      <vt:lpstr>Prezentacja programu PowerPoint</vt:lpstr>
      <vt:lpstr>Co warto zwiedzić w RPA </vt:lpstr>
      <vt:lpstr>Koniec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Monika</cp:lastModifiedBy>
  <cp:revision>355</cp:revision>
  <dcterms:created xsi:type="dcterms:W3CDTF">2020-02-04T16:59:54Z</dcterms:created>
  <dcterms:modified xsi:type="dcterms:W3CDTF">2020-02-29T11:01:18Z</dcterms:modified>
</cp:coreProperties>
</file>